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22.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3.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slides/slide26.xml" ContentType="application/vnd.openxmlformats-officedocument.presentationml.slide+xml"/>
  <Override PartName="/ppt/slides/slide7.xml" ContentType="application/vnd.openxmlformats-officedocument.presentationml.slide+xml"/>
  <Override PartName="/ppt/slides/slide24.xml" ContentType="application/vnd.openxmlformats-officedocument.presentationml.slide+xml"/>
  <Override PartName="/ppt/slides/slide1.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2.xml" ContentType="application/vnd.openxmlformats-officedocument.presentationml.slideLayout+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10.xml" ContentType="application/vnd.openxmlformats-officedocument.presentationml.notesSlide+xml"/>
  <Override PartName="/ppt/notesSlides/notesSlide5.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256" r:id="rId3"/>
    <p:sldId id="258" r:id="rId4"/>
    <p:sldId id="390" r:id="rId5"/>
    <p:sldId id="446" r:id="rId6"/>
    <p:sldId id="448" r:id="rId7"/>
    <p:sldId id="445" r:id="rId8"/>
    <p:sldId id="447" r:id="rId9"/>
    <p:sldId id="395" r:id="rId10"/>
    <p:sldId id="418" r:id="rId11"/>
    <p:sldId id="451" r:id="rId12"/>
    <p:sldId id="452" r:id="rId13"/>
    <p:sldId id="453" r:id="rId14"/>
    <p:sldId id="425" r:id="rId15"/>
    <p:sldId id="427" r:id="rId16"/>
    <p:sldId id="428" r:id="rId17"/>
    <p:sldId id="430" r:id="rId18"/>
    <p:sldId id="435" r:id="rId19"/>
    <p:sldId id="404" r:id="rId20"/>
    <p:sldId id="405" r:id="rId21"/>
    <p:sldId id="410" r:id="rId22"/>
    <p:sldId id="454" r:id="rId23"/>
    <p:sldId id="406" r:id="rId24"/>
    <p:sldId id="449" r:id="rId25"/>
    <p:sldId id="411" r:id="rId26"/>
    <p:sldId id="412" r:id="rId27"/>
    <p:sldId id="289"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8AAD"/>
    <a:srgbClr val="2C6350"/>
    <a:srgbClr val="D1E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366" autoAdjust="0"/>
    <p:restoredTop sz="93186" autoAdjust="0"/>
  </p:normalViewPr>
  <p:slideViewPr>
    <p:cSldViewPr>
      <p:cViewPr varScale="1">
        <p:scale>
          <a:sx n="55" d="100"/>
          <a:sy n="55" d="100"/>
        </p:scale>
        <p:origin x="1524" y="72"/>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customXml" Target="../customXml/item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customXml" Target="../customXml/item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custT="1"/>
      <dgm:spPr>
        <a:solidFill>
          <a:srgbClr val="DA8AAD"/>
        </a:solidFill>
        <a:ln w="25400" cap="flat" cmpd="sng" algn="ctr">
          <a:solidFill>
            <a:prstClr val="white">
              <a:hueOff val="0"/>
              <a:satOff val="0"/>
              <a:lumOff val="0"/>
              <a:alphaOff val="0"/>
            </a:prstClr>
          </a:solidFill>
          <a:prstDash val="solid"/>
        </a:ln>
        <a:effectLst/>
      </dgm:spPr>
      <dgm:t>
        <a:bodyPr spcFirstLastPara="0" vert="horz" wrap="square" lIns="68580" tIns="68580" rIns="68580" bIns="68580" numCol="1" spcCol="1270" anchor="ctr" anchorCtr="0"/>
        <a:lstStyle/>
        <a:p>
          <a:pPr marL="0" lvl="0" indent="0" algn="ctr" defTabSz="800100">
            <a:lnSpc>
              <a:spcPct val="90000"/>
            </a:lnSpc>
            <a:spcBef>
              <a:spcPct val="0"/>
            </a:spcBef>
            <a:spcAft>
              <a:spcPct val="35000"/>
            </a:spcAft>
            <a:buNone/>
          </a:pPr>
          <a:r>
            <a:rPr lang="en-GB" sz="18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Ethical and sociocultural issue in sport</a:t>
          </a:r>
        </a:p>
      </dgm:t>
    </dgm:pt>
    <dgm:pt modelId="{55CAE964-DD63-4E9D-B995-4CA485FEBEB6}" type="parTrans" cxnId="{3BCD98AA-764D-4B55-9614-AE6AF21415B9}">
      <dgm:prSet/>
      <dgm:spPr/>
      <dgm:t>
        <a:bodyPr/>
        <a:lstStyle/>
        <a:p>
          <a:endParaRPr lang="en-GB"/>
        </a:p>
      </dgm:t>
    </dgm:pt>
    <dgm:pt modelId="{C3E04FC6-0EE2-410A-96AC-6244D0D14E6D}" type="sibTrans" cxnId="{3BCD98AA-764D-4B55-9614-AE6AF21415B9}">
      <dgm:prSet/>
      <dgm:spPr/>
      <dgm:t>
        <a:bodyPr/>
        <a:lstStyle/>
        <a:p>
          <a:endParaRPr lang="en-GB"/>
        </a:p>
      </dgm:t>
    </dgm:pt>
    <dgm:pt modelId="{25DD389C-BF69-49A9-B6EF-04442C21941F}">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Why is important that sportsmanship is still encouraged in sport today?</a:t>
          </a:r>
        </a:p>
      </dgm:t>
    </dgm:pt>
    <dgm:pt modelId="{39773C3F-6668-4CB9-AD9C-026441C5D0AB}" type="parTrans" cxnId="{D5573C0B-115C-4AE9-B8FE-DA0F210F4CBE}">
      <dgm:prSet/>
      <dgm:spPr/>
      <dgm:t>
        <a:bodyPr/>
        <a:lstStyle/>
        <a:p>
          <a:endParaRPr lang="en-GB"/>
        </a:p>
      </dgm:t>
    </dgm:pt>
    <dgm:pt modelId="{5AB95543-8305-471C-B3CD-07726EDD9570}" type="sibTrans" cxnId="{D5573C0B-115C-4AE9-B8FE-DA0F210F4CBE}">
      <dgm:prSet/>
      <dgm:spPr/>
      <dgm:t>
        <a:bodyPr/>
        <a:lstStyle/>
        <a:p>
          <a:endParaRPr lang="en-GB"/>
        </a:p>
      </dgm:t>
    </dgm:pt>
    <dgm:pt modelId="{75806B3D-741B-4ACF-A009-BFD3BF0C9432}">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36000" tIns="288000" rIns="36000" bIns="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Explain the following categories of performance enhancing drugs: </a:t>
          </a:r>
          <a:br>
            <a:rPr lang="en-GB" sz="2000" kern="1200" dirty="0">
              <a:solidFill>
                <a:prstClr val="white"/>
              </a:solidFill>
              <a:latin typeface="Arial" panose="020B0604020202020204" pitchFamily="34" charset="0"/>
              <a:ea typeface="+mn-ea"/>
              <a:cs typeface="Arial" panose="020B0604020202020204" pitchFamily="34" charset="0"/>
            </a:rPr>
          </a:br>
          <a:r>
            <a:rPr lang="en-GB" sz="2000" kern="1200" dirty="0">
              <a:solidFill>
                <a:prstClr val="white"/>
              </a:solidFill>
              <a:latin typeface="Arial" panose="020B0604020202020204" pitchFamily="34" charset="0"/>
              <a:ea typeface="+mn-ea"/>
              <a:cs typeface="Arial" panose="020B0604020202020204" pitchFamily="34" charset="0"/>
            </a:rPr>
            <a:t>Anabolic Steroids, Stimulants &amp; Beta Blockers.</a:t>
          </a:r>
        </a:p>
      </dgm:t>
    </dgm:pt>
    <dgm:pt modelId="{23F89A90-0183-44A7-81B1-5283D766AA27}" type="parTrans" cxnId="{FA7295A2-A095-460B-B9A0-D25A7393A85F}">
      <dgm:prSet/>
      <dgm:spPr/>
      <dgm:t>
        <a:bodyPr/>
        <a:lstStyle/>
        <a:p>
          <a:endParaRPr lang="en-GB"/>
        </a:p>
      </dgm:t>
    </dgm:pt>
    <dgm:pt modelId="{E53B3984-2E30-4079-AF95-D4D864913B15}" type="sibTrans" cxnId="{FA7295A2-A095-460B-B9A0-D25A7393A85F}">
      <dgm:prSet/>
      <dgm:spPr/>
      <dgm:t>
        <a:bodyPr/>
        <a:lstStyle/>
        <a:p>
          <a:endParaRPr lang="en-GB"/>
        </a:p>
      </dgm:t>
    </dgm:pt>
    <dgm:pt modelId="{89A4D4AB-836B-4D55-B6B5-80B305E49B78}">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Why are athletes tempted to use performance enhancing drugs?</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AAC99DC7-D8BC-4C3E-9E0A-66339081C8D3}" type="parTrans" cxnId="{A60F23FC-D747-4CAA-BAB2-103701202A1A}">
      <dgm:prSet/>
      <dgm:spPr/>
      <dgm:t>
        <a:bodyPr/>
        <a:lstStyle/>
        <a:p>
          <a:endParaRPr lang="en-GB"/>
        </a:p>
      </dgm:t>
    </dgm:pt>
    <dgm:pt modelId="{87C7637C-BCB0-46D3-B57D-1161AF384153}" type="sibTrans" cxnId="{A60F23FC-D747-4CAA-BAB2-103701202A1A}">
      <dgm:prSet/>
      <dgm:spPr/>
      <dgm:t>
        <a:bodyPr/>
        <a:lstStyle/>
        <a:p>
          <a:endParaRPr lang="en-GB"/>
        </a:p>
      </dgm:t>
    </dgm:pt>
    <dgm:pt modelId="{DA594072-4BBA-4479-B757-B2EE0D141EF7}">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Discuss the possible reasons for player violence in sport.</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090CDA4E-6639-4ED8-B7B8-65DEFEFE5731}" type="parTrans" cxnId="{CB4FA466-93A8-4E4F-9E16-F9FA01D77E4C}">
      <dgm:prSet/>
      <dgm:spPr/>
      <dgm:t>
        <a:bodyPr/>
        <a:lstStyle/>
        <a:p>
          <a:endParaRPr lang="en-GB"/>
        </a:p>
      </dgm:t>
    </dgm:pt>
    <dgm:pt modelId="{C2D92FA4-898C-4510-A450-60FDBC0B3645}" type="sibTrans" cxnId="{CB4FA466-93A8-4E4F-9E16-F9FA01D77E4C}">
      <dgm:prSet/>
      <dgm:spPr/>
      <dgm:t>
        <a:bodyPr/>
        <a:lstStyle/>
        <a:p>
          <a:endParaRPr lang="en-GB"/>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dgm:spPr>
        <a:xfrm rot="16200000">
          <a:off x="540060" y="-540060"/>
          <a:ext cx="1998222" cy="3078342"/>
        </a:xfrm>
        <a:prstGeom prst="round1Rect">
          <a:avLst/>
        </a:prstGeom>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a:xfrm>
          <a:off x="3078342" y="0"/>
          <a:ext cx="3078342" cy="1998222"/>
        </a:xfrm>
        <a:prstGeom prst="round1Rect">
          <a:avLst/>
        </a:prstGeom>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a:xfrm rot="10800000">
          <a:off x="0" y="1998222"/>
          <a:ext cx="3078342" cy="1998222"/>
        </a:xfrm>
        <a:prstGeom prst="round1Rect">
          <a:avLst/>
        </a:prstGeom>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a:xfrm rot="5400000">
          <a:off x="3618402" y="1458161"/>
          <a:ext cx="1998222" cy="3078342"/>
        </a:xfrm>
        <a:prstGeom prst="round1Rect">
          <a:avLst/>
        </a:prstGeom>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custLinFactNeighborX="1282">
        <dgm:presLayoutVars>
          <dgm:chMax val="0"/>
          <dgm:chPref val="0"/>
        </dgm:presLayoutVars>
      </dgm:prSet>
      <dgm:spPr>
        <a:xfrm>
          <a:off x="2154839" y="1498666"/>
          <a:ext cx="1847005" cy="999111"/>
        </a:xfrm>
        <a:prstGeom prst="roundRect">
          <a:avLst/>
        </a:prstGeom>
      </dgm:spPr>
      <dgm:t>
        <a:bodyPr/>
        <a:lstStyle/>
        <a:p>
          <a:endParaRPr lang="en-US"/>
        </a:p>
      </dgm:t>
    </dgm:pt>
  </dgm:ptLst>
  <dgm:cxnLst>
    <dgm:cxn modelId="{71E816C7-DC5C-4351-AF93-A60EA80E14C3}" type="presOf" srcId="{87C384ED-7018-4A63-B330-895DBC2B1F9A}" destId="{434C7A5E-0AE4-454E-8BA6-AF21F28B3A80}" srcOrd="0" destOrd="0" presId="urn:microsoft.com/office/officeart/2005/8/layout/matrix1"/>
    <dgm:cxn modelId="{3B26933F-4C9D-42BE-8275-DBC366790EE8}" type="presOf" srcId="{DA594072-4BBA-4479-B757-B2EE0D141EF7}" destId="{45E1DEB2-BFB9-4C3A-8DDE-83C91051D01A}" srcOrd="1" destOrd="0" presId="urn:microsoft.com/office/officeart/2005/8/layout/matrix1"/>
    <dgm:cxn modelId="{15BD72D2-B56A-47B6-9B87-87F3FADD6B46}" type="presOf" srcId="{89A4D4AB-836B-4D55-B6B5-80B305E49B78}" destId="{0B4E8083-4556-4379-A09D-87049006A872}" srcOrd="1" destOrd="0" presId="urn:microsoft.com/office/officeart/2005/8/layout/matrix1"/>
    <dgm:cxn modelId="{CB4FA466-93A8-4E4F-9E16-F9FA01D77E4C}" srcId="{87C384ED-7018-4A63-B330-895DBC2B1F9A}" destId="{DA594072-4BBA-4479-B757-B2EE0D141EF7}" srcOrd="3" destOrd="0" parTransId="{090CDA4E-6639-4ED8-B7B8-65DEFEFE5731}" sibTransId="{C2D92FA4-898C-4510-A450-60FDBC0B3645}"/>
    <dgm:cxn modelId="{48B824C1-5751-49DD-B56C-39414DA2AE8B}" type="presOf" srcId="{75806B3D-741B-4ACF-A009-BFD3BF0C9432}" destId="{BA66FE88-7362-46D7-B73A-8715947C1433}" srcOrd="0" destOrd="0" presId="urn:microsoft.com/office/officeart/2005/8/layout/matrix1"/>
    <dgm:cxn modelId="{C2FEE3F2-E949-40FC-9AA3-125C463914A6}" type="presOf" srcId="{576FA208-1A80-411D-AB17-3C3A623BE25C}" destId="{205B3C7C-23FF-4BC3-AF04-B63783261667}" srcOrd="0" destOrd="0" presId="urn:microsoft.com/office/officeart/2005/8/layout/matrix1"/>
    <dgm:cxn modelId="{BF941844-9616-457A-A737-5AAC1F2167AA}" type="presOf" srcId="{25DD389C-BF69-49A9-B6EF-04442C21941F}" destId="{BC06985E-79EB-47F6-B6C2-BA9B6E157942}" srcOrd="0" destOrd="0" presId="urn:microsoft.com/office/officeart/2005/8/layout/matrix1"/>
    <dgm:cxn modelId="{E891D232-B91B-41A6-AD0A-831423E25DC6}" type="presOf" srcId="{75806B3D-741B-4ACF-A009-BFD3BF0C9432}" destId="{D4928808-A9D8-4D7D-8032-9567FF82AAE3}" srcOrd="1" destOrd="0" presId="urn:microsoft.com/office/officeart/2005/8/layout/matrix1"/>
    <dgm:cxn modelId="{A60F23FC-D747-4CAA-BAB2-103701202A1A}" srcId="{87C384ED-7018-4A63-B330-895DBC2B1F9A}" destId="{89A4D4AB-836B-4D55-B6B5-80B305E49B78}" srcOrd="2" destOrd="0" parTransId="{AAC99DC7-D8BC-4C3E-9E0A-66339081C8D3}" sibTransId="{87C7637C-BCB0-46D3-B57D-1161AF384153}"/>
    <dgm:cxn modelId="{316D6920-D1DA-416C-85C8-C4378F16E7D4}" type="presOf" srcId="{89A4D4AB-836B-4D55-B6B5-80B305E49B78}" destId="{88A60BE7-226B-4ACA-B362-DE2434742A62}" srcOrd="0" destOrd="0" presId="urn:microsoft.com/office/officeart/2005/8/layout/matrix1"/>
    <dgm:cxn modelId="{FA7295A2-A095-460B-B9A0-D25A7393A85F}" srcId="{87C384ED-7018-4A63-B330-895DBC2B1F9A}" destId="{75806B3D-741B-4ACF-A009-BFD3BF0C9432}" srcOrd="1" destOrd="0" parTransId="{23F89A90-0183-44A7-81B1-5283D766AA27}" sibTransId="{E53B3984-2E30-4079-AF95-D4D864913B15}"/>
    <dgm:cxn modelId="{D5573C0B-115C-4AE9-B8FE-DA0F210F4CBE}" srcId="{87C384ED-7018-4A63-B330-895DBC2B1F9A}" destId="{25DD389C-BF69-49A9-B6EF-04442C21941F}" srcOrd="0" destOrd="0" parTransId="{39773C3F-6668-4CB9-AD9C-026441C5D0AB}" sibTransId="{5AB95543-8305-471C-B3CD-07726EDD9570}"/>
    <dgm:cxn modelId="{F608A877-9AAB-417D-906E-63F0DAACF6C3}" type="presOf" srcId="{DA594072-4BBA-4479-B757-B2EE0D141EF7}" destId="{FA700B7B-8567-46C7-8D3E-40490F5B64E8}" srcOrd="0" destOrd="0" presId="urn:microsoft.com/office/officeart/2005/8/layout/matrix1"/>
    <dgm:cxn modelId="{3BCD98AA-764D-4B55-9614-AE6AF21415B9}" srcId="{576FA208-1A80-411D-AB17-3C3A623BE25C}" destId="{87C384ED-7018-4A63-B330-895DBC2B1F9A}" srcOrd="0" destOrd="0" parTransId="{55CAE964-DD63-4E9D-B995-4CA485FEBEB6}" sibTransId="{C3E04FC6-0EE2-410A-96AC-6244D0D14E6D}"/>
    <dgm:cxn modelId="{4F8B2BCC-22A7-4C5A-8EB9-064338E3D3FE}" type="presOf" srcId="{25DD389C-BF69-49A9-B6EF-04442C21941F}" destId="{C1DE2A23-CD21-40D5-A13F-6220070403D9}" srcOrd="1" destOrd="0" presId="urn:microsoft.com/office/officeart/2005/8/layout/matrix1"/>
    <dgm:cxn modelId="{6E7A813E-5BA8-4101-BE85-A185D06411A6}" type="presParOf" srcId="{205B3C7C-23FF-4BC3-AF04-B63783261667}" destId="{6A6EBD9A-0AC5-4198-AF11-08E528781AF0}" srcOrd="0" destOrd="0" presId="urn:microsoft.com/office/officeart/2005/8/layout/matrix1"/>
    <dgm:cxn modelId="{663B23C1-B9D3-4E52-B9B3-E17140CE234C}" type="presParOf" srcId="{6A6EBD9A-0AC5-4198-AF11-08E528781AF0}" destId="{BC06985E-79EB-47F6-B6C2-BA9B6E157942}" srcOrd="0" destOrd="0" presId="urn:microsoft.com/office/officeart/2005/8/layout/matrix1"/>
    <dgm:cxn modelId="{966F951B-6DFB-474F-8B2F-16A2B92211B6}" type="presParOf" srcId="{6A6EBD9A-0AC5-4198-AF11-08E528781AF0}" destId="{C1DE2A23-CD21-40D5-A13F-6220070403D9}" srcOrd="1" destOrd="0" presId="urn:microsoft.com/office/officeart/2005/8/layout/matrix1"/>
    <dgm:cxn modelId="{FE6FE36F-0A3E-42B5-86DF-85A91C4A558D}" type="presParOf" srcId="{6A6EBD9A-0AC5-4198-AF11-08E528781AF0}" destId="{BA66FE88-7362-46D7-B73A-8715947C1433}" srcOrd="2" destOrd="0" presId="urn:microsoft.com/office/officeart/2005/8/layout/matrix1"/>
    <dgm:cxn modelId="{C055EAB0-4F4A-4D6F-BAD5-FFD8C380D28C}" type="presParOf" srcId="{6A6EBD9A-0AC5-4198-AF11-08E528781AF0}" destId="{D4928808-A9D8-4D7D-8032-9567FF82AAE3}" srcOrd="3" destOrd="0" presId="urn:microsoft.com/office/officeart/2005/8/layout/matrix1"/>
    <dgm:cxn modelId="{385A7612-D353-40A0-A578-76E8C70938CB}" type="presParOf" srcId="{6A6EBD9A-0AC5-4198-AF11-08E528781AF0}" destId="{88A60BE7-226B-4ACA-B362-DE2434742A62}" srcOrd="4" destOrd="0" presId="urn:microsoft.com/office/officeart/2005/8/layout/matrix1"/>
    <dgm:cxn modelId="{2232EB8F-6E49-4F76-BA07-D49947E8A386}" type="presParOf" srcId="{6A6EBD9A-0AC5-4198-AF11-08E528781AF0}" destId="{0B4E8083-4556-4379-A09D-87049006A872}" srcOrd="5" destOrd="0" presId="urn:microsoft.com/office/officeart/2005/8/layout/matrix1"/>
    <dgm:cxn modelId="{C6F63111-E50E-4EB1-820C-E7D39EEA8E85}" type="presParOf" srcId="{6A6EBD9A-0AC5-4198-AF11-08E528781AF0}" destId="{FA700B7B-8567-46C7-8D3E-40490F5B64E8}" srcOrd="6" destOrd="0" presId="urn:microsoft.com/office/officeart/2005/8/layout/matrix1"/>
    <dgm:cxn modelId="{F5693FD0-0DF1-4C13-BEBD-482437A335A4}" type="presParOf" srcId="{6A6EBD9A-0AC5-4198-AF11-08E528781AF0}" destId="{45E1DEB2-BFB9-4C3A-8DDE-83C91051D01A}" srcOrd="7" destOrd="0" presId="urn:microsoft.com/office/officeart/2005/8/layout/matrix1"/>
    <dgm:cxn modelId="{96CEBB18-A8C6-47DA-9DCF-F956C550ED1F}"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792088" y="-792088"/>
          <a:ext cx="2160240" cy="3744416"/>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Why is important that sportsmanship is still encouraged in sport today?</a:t>
          </a:r>
        </a:p>
      </dsp:txBody>
      <dsp:txXfrm rot="5400000">
        <a:off x="0" y="0"/>
        <a:ext cx="3744416" cy="1620180"/>
      </dsp:txXfrm>
    </dsp:sp>
    <dsp:sp modelId="{BA66FE88-7362-46D7-B73A-8715947C1433}">
      <dsp:nvSpPr>
        <dsp:cNvPr id="0" name=""/>
        <dsp:cNvSpPr/>
      </dsp:nvSpPr>
      <dsp:spPr>
        <a:xfrm>
          <a:off x="3744416" y="0"/>
          <a:ext cx="3744416" cy="2160240"/>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000" tIns="288000" rIns="36000" bIns="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Explain the following categories of performance enhancing drugs: </a:t>
          </a:r>
          <a:br>
            <a:rPr lang="en-GB" sz="2000" kern="1200" dirty="0">
              <a:solidFill>
                <a:prstClr val="white"/>
              </a:solidFill>
              <a:latin typeface="Arial" panose="020B0604020202020204" pitchFamily="34" charset="0"/>
              <a:ea typeface="+mn-ea"/>
              <a:cs typeface="Arial" panose="020B0604020202020204" pitchFamily="34" charset="0"/>
            </a:rPr>
          </a:br>
          <a:r>
            <a:rPr lang="en-GB" sz="2000" kern="1200" dirty="0">
              <a:solidFill>
                <a:prstClr val="white"/>
              </a:solidFill>
              <a:latin typeface="Arial" panose="020B0604020202020204" pitchFamily="34" charset="0"/>
              <a:ea typeface="+mn-ea"/>
              <a:cs typeface="Arial" panose="020B0604020202020204" pitchFamily="34" charset="0"/>
            </a:rPr>
            <a:t>Anabolic Steroids, Stimulants &amp; Beta Blockers.</a:t>
          </a:r>
        </a:p>
      </dsp:txBody>
      <dsp:txXfrm>
        <a:off x="3744416" y="0"/>
        <a:ext cx="3744416" cy="1620180"/>
      </dsp:txXfrm>
    </dsp:sp>
    <dsp:sp modelId="{88A60BE7-226B-4ACA-B362-DE2434742A62}">
      <dsp:nvSpPr>
        <dsp:cNvPr id="0" name=""/>
        <dsp:cNvSpPr/>
      </dsp:nvSpPr>
      <dsp:spPr>
        <a:xfrm rot="10800000">
          <a:off x="0" y="2160240"/>
          <a:ext cx="3744416" cy="2160240"/>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Why are athletes tempted to use performance enhancing drugs?</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10800000">
        <a:off x="0" y="2700299"/>
        <a:ext cx="3744416" cy="1620180"/>
      </dsp:txXfrm>
    </dsp:sp>
    <dsp:sp modelId="{FA700B7B-8567-46C7-8D3E-40490F5B64E8}">
      <dsp:nvSpPr>
        <dsp:cNvPr id="0" name=""/>
        <dsp:cNvSpPr/>
      </dsp:nvSpPr>
      <dsp:spPr>
        <a:xfrm rot="5400000">
          <a:off x="4536504" y="1368152"/>
          <a:ext cx="2160240" cy="3744416"/>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Discuss the possible reasons for player violence in sport.</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5400000">
        <a:off x="3744416" y="2700299"/>
        <a:ext cx="3744416" cy="1620180"/>
      </dsp:txXfrm>
    </dsp:sp>
    <dsp:sp modelId="{434C7A5E-0AE4-454E-8BA6-AF21F28B3A80}">
      <dsp:nvSpPr>
        <dsp:cNvPr id="0" name=""/>
        <dsp:cNvSpPr/>
      </dsp:nvSpPr>
      <dsp:spPr>
        <a:xfrm>
          <a:off x="2649893" y="1620180"/>
          <a:ext cx="2246649" cy="1080120"/>
        </a:xfrm>
        <a:prstGeom prst="roundRect">
          <a:avLst/>
        </a:prstGeom>
        <a:solidFill>
          <a:srgbClr val="DA8AAD"/>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Ethical and sociocultural issue in sport</a:t>
          </a:r>
        </a:p>
      </dsp:txBody>
      <dsp:txXfrm>
        <a:off x="2702620" y="1672907"/>
        <a:ext cx="2141195" cy="974666"/>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580D0-2621-4903-A1D6-EBFF93A986A8}" type="datetimeFigureOut">
              <a:rPr lang="en-GB" smtClean="0"/>
              <a:t>25/03/2019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04A1C-9E4B-4B82-A6B7-35B44FEF5474}" type="slidenum">
              <a:rPr lang="en-GB" smtClean="0"/>
              <a:t>‹#›</a:t>
            </a:fld>
            <a:endParaRPr lang="en-GB"/>
          </a:p>
        </p:txBody>
      </p:sp>
    </p:spTree>
    <p:extLst>
      <p:ext uri="{BB962C8B-B14F-4D97-AF65-F5344CB8AC3E}">
        <p14:creationId xmlns:p14="http://schemas.microsoft.com/office/powerpoint/2010/main" val="2499093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 </a:t>
            </a:r>
            <a:r>
              <a:rPr lang="en-GB" altLang="en-US"/>
              <a:t>© Stock.xchng</a:t>
            </a:r>
            <a:r>
              <a:rPr lang="en-US" altLang="en-US"/>
              <a:t>. </a:t>
            </a:r>
            <a:r>
              <a:rPr lang="en-GB" altLang="en-US"/>
              <a:t>http://www.sxc.hu/photo/282937</a:t>
            </a:r>
          </a:p>
        </p:txBody>
      </p:sp>
      <p:sp>
        <p:nvSpPr>
          <p:cNvPr id="112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B1EEAFDD-6D74-4867-A8C6-A1B801A52141}" type="slidenum">
              <a:rPr lang="en-GB" altLang="en-US" sz="1200" b="0" smtClean="0">
                <a:latin typeface="Times New Roman" panose="02020603050405020304" pitchFamily="18" charset="0"/>
              </a:rPr>
              <a:pPr/>
              <a:t>3</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5227551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 </a:t>
            </a:r>
            <a:r>
              <a:rPr lang="en-GB" altLang="en-US"/>
              <a:t>© Stock.xchng</a:t>
            </a:r>
            <a:r>
              <a:rPr lang="en-US" altLang="en-US"/>
              <a:t>. </a:t>
            </a:r>
            <a:r>
              <a:rPr lang="en-GB" altLang="en-US"/>
              <a:t>http://www.sxc.hu/photo/282937</a:t>
            </a:r>
          </a:p>
        </p:txBody>
      </p:sp>
      <p:sp>
        <p:nvSpPr>
          <p:cNvPr id="112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B1EEAFDD-6D74-4867-A8C6-A1B801A52141}" type="slidenum">
              <a:rPr lang="en-GB" altLang="en-US" sz="1200" b="0" smtClean="0">
                <a:latin typeface="Times New Roman" panose="02020603050405020304" pitchFamily="18" charset="0"/>
              </a:rPr>
              <a:pPr/>
              <a:t>4</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4258498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 </a:t>
            </a:r>
            <a:r>
              <a:rPr lang="en-GB" altLang="en-US"/>
              <a:t>© Stock.xchng</a:t>
            </a:r>
            <a:r>
              <a:rPr lang="en-US" altLang="en-US"/>
              <a:t>. </a:t>
            </a:r>
            <a:r>
              <a:rPr lang="en-GB" altLang="en-US"/>
              <a:t>http://www.sxc.hu/photo/282937</a:t>
            </a:r>
          </a:p>
        </p:txBody>
      </p:sp>
      <p:sp>
        <p:nvSpPr>
          <p:cNvPr id="112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B1EEAFDD-6D74-4867-A8C6-A1B801A52141}" type="slidenum">
              <a:rPr lang="en-GB" altLang="en-US" sz="1200" b="0" smtClean="0">
                <a:latin typeface="Times New Roman" panose="02020603050405020304" pitchFamily="18" charset="0"/>
              </a:rPr>
              <a:pPr/>
              <a:t>5</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7456443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 </a:t>
            </a:r>
            <a:r>
              <a:rPr lang="en-GB" altLang="en-US"/>
              <a:t>© Stock.xchng</a:t>
            </a:r>
            <a:r>
              <a:rPr lang="en-US" altLang="en-US"/>
              <a:t>. </a:t>
            </a:r>
            <a:r>
              <a:rPr lang="en-GB" altLang="en-US"/>
              <a:t>http://www.sxc.hu/photo/282937</a:t>
            </a:r>
          </a:p>
        </p:txBody>
      </p:sp>
      <p:sp>
        <p:nvSpPr>
          <p:cNvPr id="112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B1EEAFDD-6D74-4867-A8C6-A1B801A52141}" type="slidenum">
              <a:rPr lang="en-GB" altLang="en-US" sz="1200" b="0" smtClean="0">
                <a:latin typeface="Times New Roman" panose="02020603050405020304" pitchFamily="18" charset="0"/>
              </a:rPr>
              <a:pPr/>
              <a:t>6</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000494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ln/>
        </p:spPr>
      </p:sp>
      <p:sp>
        <p:nvSpPr>
          <p:cNvPr id="174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 </a:t>
            </a:r>
            <a:r>
              <a:rPr lang="en-GB" altLang="en-US"/>
              <a:t>© http://forum.cyclingnews.com/viewtopic.php?t=10506&amp;start=40</a:t>
            </a:r>
          </a:p>
        </p:txBody>
      </p:sp>
      <p:sp>
        <p:nvSpPr>
          <p:cNvPr id="174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9E314231-FEAE-42F2-928C-F88513F98647}" type="slidenum">
              <a:rPr lang="en-GB" altLang="en-US" sz="1200" b="0" smtClean="0">
                <a:latin typeface="Times New Roman" panose="02020603050405020304" pitchFamily="18" charset="0"/>
              </a:rPr>
              <a:pPr/>
              <a:t>7</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3396120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 </a:t>
            </a:r>
            <a:r>
              <a:rPr lang="en-GB" altLang="en-US"/>
              <a:t>© http://www.theboardgamefamily.com/2010/10/learning-to-lose-gracefully-7-tips/</a:t>
            </a:r>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7061439A-F4D1-43CE-98D0-960969105465}" type="slidenum">
              <a:rPr lang="en-GB" altLang="en-US" sz="1200" b="0" smtClean="0">
                <a:latin typeface="Times New Roman" panose="02020603050405020304" pitchFamily="18" charset="0"/>
              </a:rPr>
              <a:pPr/>
              <a:t>8</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4232657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Shape 171"/>
          <p:cNvSpPr txBox="1">
            <a:spLocks noGrp="1"/>
          </p:cNvSpPr>
          <p:nvPr>
            <p:ph type="body" idx="1"/>
          </p:nvPr>
        </p:nvSpPr>
        <p:spPr>
          <a:xfrm>
            <a:off x="679768" y="4715154"/>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172" name="Shape 17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59010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Shape 171"/>
          <p:cNvSpPr txBox="1">
            <a:spLocks noGrp="1"/>
          </p:cNvSpPr>
          <p:nvPr>
            <p:ph type="body" idx="1"/>
          </p:nvPr>
        </p:nvSpPr>
        <p:spPr>
          <a:xfrm>
            <a:off x="679768" y="4715154"/>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172" name="Shape 17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9900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Shape 171"/>
          <p:cNvSpPr txBox="1">
            <a:spLocks noGrp="1"/>
          </p:cNvSpPr>
          <p:nvPr>
            <p:ph type="body" idx="1"/>
          </p:nvPr>
        </p:nvSpPr>
        <p:spPr>
          <a:xfrm>
            <a:off x="679768" y="4715154"/>
            <a:ext cx="5438140" cy="4466987"/>
          </a:xfrm>
          <a:prstGeom prst="rect">
            <a:avLst/>
          </a:prstGeom>
        </p:spPr>
        <p:txBody>
          <a:bodyPr wrap="square" lIns="91425" tIns="91425" rIns="91425" bIns="91425" anchor="t" anchorCtr="0">
            <a:noAutofit/>
          </a:bodyPr>
          <a:lstStyle/>
          <a:p>
            <a:pPr lvl="0">
              <a:spcBef>
                <a:spcPts val="0"/>
              </a:spcBef>
              <a:buNone/>
            </a:pPr>
            <a:endParaRPr/>
          </a:p>
        </p:txBody>
      </p:sp>
      <p:sp>
        <p:nvSpPr>
          <p:cNvPr id="172" name="Shape 17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4765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4804C5CB-CA39-4DE7-AA53-309177E6E75F}" type="slidenum">
              <a:rPr lang="en-GB" altLang="en-US" sz="1200" b="0" smtClean="0">
                <a:latin typeface="Times New Roman" panose="02020603050405020304" pitchFamily="18" charset="0"/>
              </a:rPr>
              <a:pPr/>
              <a:t>20</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5495548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 </a:t>
            </a:r>
            <a:r>
              <a:rPr lang="en-GB" altLang="en-US"/>
              <a:t>© http://www.adelaidenow.com.au/news/opinion/sean-edwards-sport-owes-us-truth-or-our-money-back/story-e6freabc-1226585392838</a:t>
            </a:r>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141F4E91-E9DE-4B5F-A12C-A287C9444EBD}" type="slidenum">
              <a:rPr lang="en-GB" altLang="en-US" sz="1200" b="0" smtClean="0">
                <a:latin typeface="Times New Roman" panose="02020603050405020304" pitchFamily="18" charset="0"/>
              </a:rPr>
              <a:pPr/>
              <a:t>22</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4777193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 </a:t>
            </a:r>
            <a:r>
              <a:rPr lang="en-GB" altLang="en-US"/>
              <a:t>© http://www.adelaidenow.com.au/news/opinion/sean-edwards-sport-owes-us-truth-or-our-money-back/story-e6freabc-1226585392838</a:t>
            </a:r>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141F4E91-E9DE-4B5F-A12C-A287C9444EBD}" type="slidenum">
              <a:rPr lang="en-GB" altLang="en-US" sz="1200" b="0" smtClean="0">
                <a:latin typeface="Times New Roman" panose="02020603050405020304" pitchFamily="18" charset="0"/>
              </a:rPr>
              <a:pPr/>
              <a:t>23</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985814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9329D15E-1013-45DD-B737-73285492AB62}" type="slidenum">
              <a:rPr lang="en-GB" altLang="en-US" sz="1200" b="0" smtClean="0">
                <a:latin typeface="Times New Roman" panose="02020603050405020304" pitchFamily="18" charset="0"/>
              </a:rPr>
              <a:pPr/>
              <a:t>24</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183179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Photos by:</a:t>
            </a:r>
            <a:r>
              <a:rPr lang="en-GB" altLang="en-US"/>
              <a:t> LOCOG</a:t>
            </a:r>
          </a:p>
          <a:p>
            <a:endParaRPr lang="en-GB" altLang="en-US"/>
          </a:p>
        </p:txBody>
      </p:sp>
      <p:sp>
        <p:nvSpPr>
          <p:cNvPr id="50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2412F57C-F055-4F40-854E-65C42D889A67}" type="slidenum">
              <a:rPr lang="en-GB" altLang="en-US" sz="1200" b="0" smtClean="0">
                <a:latin typeface="Times New Roman" panose="02020603050405020304" pitchFamily="18" charset="0"/>
              </a:rPr>
              <a:pPr/>
              <a:t>25</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6444599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26</a:t>
            </a:fld>
            <a:endParaRPr lang="en-GB"/>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842533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851755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0152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82298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273715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6694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86160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26580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7491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58813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402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94737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6390407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2052414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069228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F30B2-F145-4B5C-9F28-4DB5FE83DE5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541454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F30B2-F145-4B5C-9F28-4DB5FE83DE5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9777593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F30B2-F145-4B5C-9F28-4DB5FE83DE5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205291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9203785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106805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531575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64609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2401160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F30B2-F145-4B5C-9F28-4DB5FE83DE5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E30B4-78F6-47E8-AA0B-62E7BDE29120}" type="slidenum">
              <a:rPr lang="en-GB" smtClean="0"/>
              <a:t>‹#›</a:t>
            </a:fld>
            <a:endParaRPr lang="en-GB"/>
          </a:p>
        </p:txBody>
      </p:sp>
    </p:spTree>
    <p:extLst>
      <p:ext uri="{BB962C8B-B14F-4D97-AF65-F5344CB8AC3E}">
        <p14:creationId xmlns:p14="http://schemas.microsoft.com/office/powerpoint/2010/main" val="31200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5.jpg"/><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395536" y="4046321"/>
            <a:ext cx="4032448" cy="513346"/>
          </a:xfrm>
          <a:prstGeom prst="rect">
            <a:avLst/>
          </a:prstGeom>
          <a:noFill/>
        </p:spPr>
        <p:txBody>
          <a:bodyPr wrap="square" rtlCol="0">
            <a:spAutoFit/>
          </a:bodyPr>
          <a:lstStyle/>
          <a:p>
            <a:pPr>
              <a:lnSpc>
                <a:spcPct val="114000"/>
              </a:lnSpc>
              <a:spcAft>
                <a:spcPts val="1200"/>
              </a:spcAft>
            </a:pPr>
            <a:r>
              <a:rPr lang="en-GB" altLang="en-US" sz="2400" b="1" dirty="0" smtClean="0">
                <a:latin typeface="Arial" panose="020B0604020202020204" pitchFamily="34" charset="0"/>
                <a:cs typeface="Arial" panose="020B0604020202020204" pitchFamily="34" charset="0"/>
              </a:rPr>
              <a:t>Socio-cultural influences</a:t>
            </a:r>
            <a:endParaRPr lang="en-GB" altLang="en-US" sz="1600" b="1" dirty="0">
              <a:solidFill>
                <a:srgbClr val="2C63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851645" y="1616000"/>
            <a:ext cx="5680795" cy="3181152"/>
          </a:xfrm>
        </p:spPr>
        <p:style>
          <a:lnRef idx="1">
            <a:schemeClr val="dk1"/>
          </a:lnRef>
          <a:fillRef idx="2">
            <a:schemeClr val="dk1"/>
          </a:fillRef>
          <a:effectRef idx="1">
            <a:schemeClr val="dk1"/>
          </a:effectRef>
          <a:fontRef idx="minor">
            <a:schemeClr val="dk1"/>
          </a:fontRef>
        </p:style>
        <p:txBody>
          <a:bodyPr vert="horz" lIns="91440" tIns="45720" rIns="91440" bIns="45720" rtlCol="0">
            <a:noAutofit/>
          </a:bodyPr>
          <a:lstStyle/>
          <a:p>
            <a:pPr algn="l">
              <a:spcBef>
                <a:spcPts val="600"/>
              </a:spcBef>
              <a:spcAft>
                <a:spcPts val="600"/>
              </a:spcAft>
            </a:pPr>
            <a:r>
              <a:rPr lang="en-US" sz="18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gn="l">
              <a:lnSpc>
                <a:spcPct val="120000"/>
              </a:lnSpc>
              <a:spcBef>
                <a:spcPts val="1000"/>
              </a:spcBef>
              <a:buFont typeface="Arial" panose="020B0604020202020204" pitchFamily="34" charset="0"/>
              <a:buChar char="•"/>
            </a:pPr>
            <a:r>
              <a:rPr lang="en-US" sz="1800" b="1" dirty="0" smtClean="0">
                <a:solidFill>
                  <a:schemeClr val="tx1"/>
                </a:solidFill>
                <a:latin typeface="Arial" panose="020B0604020202020204" pitchFamily="34" charset="0"/>
                <a:cs typeface="Arial" panose="020B0604020202020204" pitchFamily="34" charset="0"/>
              </a:rPr>
              <a:t>know </a:t>
            </a:r>
            <a:r>
              <a:rPr lang="en-US" sz="1800" b="1" dirty="0">
                <a:solidFill>
                  <a:schemeClr val="tx1"/>
                </a:solidFill>
                <a:latin typeface="Arial" panose="020B0604020202020204" pitchFamily="34" charset="0"/>
                <a:cs typeface="Arial" panose="020B0604020202020204" pitchFamily="34" charset="0"/>
              </a:rPr>
              <a:t>and understand</a:t>
            </a:r>
          </a:p>
          <a:p>
            <a:pPr marL="557213" lvl="1" indent="-214313" algn="l">
              <a:spcBef>
                <a:spcPts val="600"/>
              </a:spcBef>
              <a:spcAft>
                <a:spcPts val="600"/>
              </a:spcAft>
              <a:buFont typeface="Arial" panose="020B0604020202020204" pitchFamily="34" charset="0"/>
              <a:buChar char="•"/>
            </a:pPr>
            <a:r>
              <a:rPr lang="en-US" sz="1600" b="1" dirty="0" smtClean="0">
                <a:solidFill>
                  <a:schemeClr val="tx1"/>
                </a:solidFill>
                <a:latin typeface="Arial" panose="020B0604020202020204" pitchFamily="34" charset="0"/>
                <a:cs typeface="Arial" panose="020B0604020202020204" pitchFamily="34" charset="0"/>
              </a:rPr>
              <a:t>the </a:t>
            </a:r>
            <a:r>
              <a:rPr lang="en-US" sz="1600" b="1" dirty="0">
                <a:solidFill>
                  <a:schemeClr val="tx1"/>
                </a:solidFill>
                <a:latin typeface="Arial" panose="020B0604020202020204" pitchFamily="34" charset="0"/>
                <a:cs typeface="Arial" panose="020B0604020202020204" pitchFamily="34" charset="0"/>
              </a:rPr>
              <a:t>value of sportsmanship</a:t>
            </a:r>
          </a:p>
          <a:p>
            <a:pPr marL="557213" lvl="1" indent="-214313" algn="l">
              <a:spcBef>
                <a:spcPts val="600"/>
              </a:spcBef>
              <a:spcAft>
                <a:spcPts val="600"/>
              </a:spcAft>
              <a:buFont typeface="Arial" panose="020B0604020202020204" pitchFamily="34" charset="0"/>
              <a:buChar char="•"/>
            </a:pPr>
            <a:r>
              <a:rPr lang="en-US" sz="1600" b="1" dirty="0" smtClean="0">
                <a:solidFill>
                  <a:schemeClr val="tx1"/>
                </a:solidFill>
                <a:latin typeface="Arial" panose="020B0604020202020204" pitchFamily="34" charset="0"/>
                <a:cs typeface="Arial" panose="020B0604020202020204" pitchFamily="34" charset="0"/>
              </a:rPr>
              <a:t>the </a:t>
            </a:r>
            <a:r>
              <a:rPr lang="en-US" sz="1600" b="1" dirty="0">
                <a:solidFill>
                  <a:schemeClr val="tx1"/>
                </a:solidFill>
                <a:latin typeface="Arial" panose="020B0604020202020204" pitchFamily="34" charset="0"/>
                <a:cs typeface="Arial" panose="020B0604020202020204" pitchFamily="34" charset="0"/>
              </a:rPr>
              <a:t>reasons for gamesmanship and deviance in sport</a:t>
            </a:r>
            <a:r>
              <a:rPr lang="en-US" sz="1600" b="1" dirty="0" smtClean="0">
                <a:solidFill>
                  <a:schemeClr val="tx1"/>
                </a:solidFill>
                <a:latin typeface="Arial" panose="020B0604020202020204" pitchFamily="34" charset="0"/>
                <a:cs typeface="Arial" panose="020B0604020202020204" pitchFamily="34" charset="0"/>
              </a:rPr>
              <a:t>.</a:t>
            </a:r>
          </a:p>
          <a:p>
            <a:pPr marL="342900" lvl="1" algn="l">
              <a:spcBef>
                <a:spcPts val="600"/>
              </a:spcBef>
              <a:spcAft>
                <a:spcPts val="600"/>
              </a:spcAft>
            </a:pPr>
            <a:endParaRPr lang="en-US" sz="1200" b="1" dirty="0">
              <a:solidFill>
                <a:schemeClr val="tx1"/>
              </a:solidFill>
              <a:latin typeface="Arial" panose="020B0604020202020204" pitchFamily="34" charset="0"/>
              <a:cs typeface="Arial" panose="020B0604020202020204" pitchFamily="34" charset="0"/>
            </a:endParaRPr>
          </a:p>
          <a:p>
            <a:pPr marL="214313" indent="-214313" algn="l">
              <a:lnSpc>
                <a:spcPct val="120000"/>
              </a:lnSpc>
              <a:spcBef>
                <a:spcPts val="1000"/>
              </a:spcBef>
              <a:buFont typeface="Arial" panose="020B0604020202020204" pitchFamily="34" charset="0"/>
              <a:buChar char="•"/>
            </a:pPr>
            <a:r>
              <a:rPr lang="en-US" sz="1800" b="1" dirty="0" smtClean="0">
                <a:solidFill>
                  <a:schemeClr val="tx1"/>
                </a:solidFill>
                <a:latin typeface="Arial" panose="020B0604020202020204" pitchFamily="34" charset="0"/>
                <a:cs typeface="Arial" panose="020B0604020202020204" pitchFamily="34" charset="0"/>
              </a:rPr>
              <a:t>be </a:t>
            </a:r>
            <a:r>
              <a:rPr lang="en-US" sz="1800" b="1" dirty="0">
                <a:solidFill>
                  <a:schemeClr val="tx1"/>
                </a:solidFill>
                <a:latin typeface="Arial" panose="020B0604020202020204" pitchFamily="34" charset="0"/>
                <a:cs typeface="Arial" panose="020B0604020202020204" pitchFamily="34" charset="0"/>
              </a:rPr>
              <a:t>able to apply practical examples to these concepts.</a:t>
            </a:r>
          </a:p>
        </p:txBody>
      </p:sp>
      <p:sp>
        <p:nvSpPr>
          <p:cNvPr id="11" name="Rectangle 10"/>
          <p:cNvSpPr/>
          <p:nvPr/>
        </p:nvSpPr>
        <p:spPr>
          <a:xfrm>
            <a:off x="149249" y="116632"/>
            <a:ext cx="8887149"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2.1.c.  Ethical and socio-cultural issues in physical activity and sport</a:t>
            </a:r>
            <a:endParaRPr lang="en-US" sz="1350" dirty="0">
              <a:solidFill>
                <a:srgbClr val="DA8AAD"/>
              </a:solidFill>
              <a:latin typeface="Arial" panose="020B0604020202020204" pitchFamily="34" charset="0"/>
              <a:cs typeface="Arial" panose="020B0604020202020204" pitchFamily="34" charset="0"/>
            </a:endParaRPr>
          </a:p>
        </p:txBody>
      </p:sp>
      <p:sp>
        <p:nvSpPr>
          <p:cNvPr id="12" name="Title 1">
            <a:extLst>
              <a:ext uri="{FF2B5EF4-FFF2-40B4-BE49-F238E27FC236}">
                <a16:creationId xmlns:a16="http://schemas.microsoft.com/office/drawing/2014/main" id="{3BCE1A9B-DC48-45D9-A0F9-C8B84A901DA0}"/>
              </a:ext>
            </a:extLst>
          </p:cNvPr>
          <p:cNvSpPr txBox="1">
            <a:spLocks/>
          </p:cNvSpPr>
          <p:nvPr/>
        </p:nvSpPr>
        <p:spPr>
          <a:xfrm>
            <a:off x="119712" y="1628842"/>
            <a:ext cx="2738122" cy="64804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400" dirty="0" smtClean="0"/>
              <a:t>Ethics in sport</a:t>
            </a:r>
            <a:endParaRPr lang="en-GB" sz="2400" dirty="0">
              <a:solidFill>
                <a:srgbClr val="000000"/>
              </a:solidFill>
            </a:endParaRPr>
          </a:p>
        </p:txBody>
      </p:sp>
      <p:sp>
        <p:nvSpPr>
          <p:cNvPr id="7" name="Title 1">
            <a:extLst>
              <a:ext uri="{FF2B5EF4-FFF2-40B4-BE49-F238E27FC236}">
                <a16:creationId xmlns:a16="http://schemas.microsoft.com/office/drawing/2014/main" id="{3BCE1A9B-DC48-45D9-A0F9-C8B84A901DA0}"/>
              </a:ext>
            </a:extLst>
          </p:cNvPr>
          <p:cNvSpPr txBox="1">
            <a:spLocks/>
          </p:cNvSpPr>
          <p:nvPr/>
        </p:nvSpPr>
        <p:spPr>
          <a:xfrm>
            <a:off x="113523" y="2420898"/>
            <a:ext cx="2738122" cy="792078"/>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400" dirty="0" smtClean="0"/>
              <a:t>LEARNING OUTCOMES</a:t>
            </a:r>
            <a:endParaRPr lang="en-GB" sz="2400" dirty="0">
              <a:solidFill>
                <a:srgbClr val="000000"/>
              </a:solidFill>
            </a:endParaRPr>
          </a:p>
        </p:txBody>
      </p:sp>
    </p:spTree>
    <p:extLst>
      <p:ext uri="{BB962C8B-B14F-4D97-AF65-F5344CB8AC3E}">
        <p14:creationId xmlns:p14="http://schemas.microsoft.com/office/powerpoint/2010/main" val="34494246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6"/>
          <p:cNvSpPr txBox="1">
            <a:spLocks noChangeArrowheads="1"/>
          </p:cNvSpPr>
          <p:nvPr/>
        </p:nvSpPr>
        <p:spPr bwMode="auto">
          <a:xfrm>
            <a:off x="179513" y="1340768"/>
            <a:ext cx="864096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dirty="0"/>
              <a:t>Sportsmanship …………….</a:t>
            </a:r>
          </a:p>
          <a:p>
            <a:pPr>
              <a:spcBef>
                <a:spcPct val="50000"/>
              </a:spcBef>
              <a:defRPr/>
            </a:pPr>
            <a:r>
              <a:rPr lang="en-GB" sz="1800" b="0" dirty="0"/>
              <a:t>…. involves behaviour that shows fair play, respect for opponents and gracious behaviour, whether winning or losing.</a:t>
            </a:r>
          </a:p>
          <a:p>
            <a:pPr>
              <a:spcBef>
                <a:spcPct val="50000"/>
              </a:spcBef>
              <a:defRPr/>
            </a:pPr>
            <a:r>
              <a:rPr lang="en-GB" sz="1800" b="0" dirty="0"/>
              <a:t>Showing good sportsmanship means sticking to the rules and regulations.</a:t>
            </a:r>
          </a:p>
          <a:p>
            <a:pPr>
              <a:spcBef>
                <a:spcPct val="50000"/>
              </a:spcBef>
              <a:defRPr/>
            </a:pPr>
            <a:r>
              <a:rPr lang="en-GB" sz="1800" b="0" dirty="0"/>
              <a:t>Sportsmanship shows that you can lose gracefully and win with good humour.</a:t>
            </a:r>
          </a:p>
          <a:p>
            <a:pPr>
              <a:spcBef>
                <a:spcPct val="50000"/>
              </a:spcBef>
              <a:defRPr/>
            </a:pPr>
            <a:r>
              <a:rPr lang="en-GB" sz="1800" b="0" dirty="0"/>
              <a:t>Each sport has its own code of behaviour and ‘sportsmanship gestures’.</a:t>
            </a:r>
          </a:p>
        </p:txBody>
      </p:sp>
      <p:sp>
        <p:nvSpPr>
          <p:cNvPr id="5" name="Title 1">
            <a:extLst>
              <a:ext uri="{FF2B5EF4-FFF2-40B4-BE49-F238E27FC236}">
                <a16:creationId xmlns:a16="http://schemas.microsoft.com/office/drawing/2014/main" id="{24AAA0F4-74FF-4EAC-B7A2-A3368EEF672F}"/>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3200" dirty="0"/>
              <a:t>Sportsmanship</a:t>
            </a:r>
            <a:endParaRPr lang="en-GB" sz="3200" dirty="0">
              <a:solidFill>
                <a:srgbClr val="000000"/>
              </a:solidFill>
            </a:endParaRPr>
          </a:p>
        </p:txBody>
      </p:sp>
      <p:sp>
        <p:nvSpPr>
          <p:cNvPr id="6" name="Rectangle 2"/>
          <p:cNvSpPr>
            <a:spLocks noChangeArrowheads="1"/>
          </p:cNvSpPr>
          <p:nvPr/>
        </p:nvSpPr>
        <p:spPr bwMode="auto">
          <a:xfrm>
            <a:off x="323529" y="4451164"/>
            <a:ext cx="8496943" cy="323165"/>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20000"/>
              </a:spcBef>
            </a:pPr>
            <a:r>
              <a:rPr lang="en-GB" altLang="en-US" sz="1500" dirty="0"/>
              <a:t>Task: </a:t>
            </a:r>
            <a:r>
              <a:rPr lang="en-GB" altLang="en-US" sz="1500" dirty="0" smtClean="0"/>
              <a:t>how many different displays of sportsmanship, fairness or etiquette can you think of?</a:t>
            </a:r>
            <a:endParaRPr lang="en-GB" altLang="en-US" sz="1500" dirty="0"/>
          </a:p>
        </p:txBody>
      </p:sp>
    </p:spTree>
    <p:custDataLst>
      <p:tags r:id="rId1"/>
    </p:custDataLst>
    <p:extLst>
      <p:ext uri="{BB962C8B-B14F-4D97-AF65-F5344CB8AC3E}">
        <p14:creationId xmlns:p14="http://schemas.microsoft.com/office/powerpoint/2010/main" val="10396072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BC4B0B9C-5D9D-4EE2-AFA2-75AB1BB2D8A5}"/>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3200" dirty="0"/>
              <a:t>Sportsmanship</a:t>
            </a:r>
            <a:endParaRPr lang="en-GB" sz="3200" dirty="0">
              <a:solidFill>
                <a:srgbClr val="000000"/>
              </a:solidFill>
            </a:endParaRPr>
          </a:p>
        </p:txBody>
      </p:sp>
      <p:pic>
        <p:nvPicPr>
          <p:cNvPr id="6" name="Picture 5" descr="Fair Play concept for sportsmanship, showing two opposing teams of women field hockey players shaking hands after the line-up of an important match.">
            <a:extLst>
              <a:ext uri="{FF2B5EF4-FFF2-40B4-BE49-F238E27FC236}">
                <a16:creationId xmlns:a16="http://schemas.microsoft.com/office/drawing/2014/main" id="{FD406706-2F67-491D-8FD8-669AB4F8D0AB}"/>
              </a:ext>
            </a:extLst>
          </p:cNvPr>
          <p:cNvPicPr/>
          <p:nvPr/>
        </p:nvPicPr>
        <p:blipFill rotWithShape="1">
          <a:blip r:embed="rId4" cstate="print">
            <a:extLst>
              <a:ext uri="{28A0092B-C50C-407E-A947-70E740481C1C}">
                <a14:useLocalDpi xmlns:a14="http://schemas.microsoft.com/office/drawing/2010/main" val="0"/>
              </a:ext>
            </a:extLst>
          </a:blip>
          <a:srcRect b="28006"/>
          <a:stretch/>
        </p:blipFill>
        <p:spPr>
          <a:xfrm>
            <a:off x="5940152" y="2276872"/>
            <a:ext cx="3103364" cy="1656184"/>
          </a:xfrm>
          <a:prstGeom prst="rect">
            <a:avLst/>
          </a:prstGeom>
        </p:spPr>
      </p:pic>
      <p:sp>
        <p:nvSpPr>
          <p:cNvPr id="7" name="Rectangle 6"/>
          <p:cNvSpPr/>
          <p:nvPr/>
        </p:nvSpPr>
        <p:spPr>
          <a:xfrm>
            <a:off x="108000" y="933114"/>
            <a:ext cx="8136408" cy="4532010"/>
          </a:xfrm>
          <a:prstGeom prst="rect">
            <a:avLst/>
          </a:prstGeom>
        </p:spPr>
        <p:txBody>
          <a:bodyPr wrap="square">
            <a:spAutoFit/>
          </a:bodyPr>
          <a:lstStyle/>
          <a:p>
            <a:pPr>
              <a:spcBef>
                <a:spcPts val="300"/>
              </a:spcBef>
              <a:defRPr/>
            </a:pPr>
            <a:r>
              <a:rPr lang="en-US" sz="1600" b="1" i="1" dirty="0" smtClean="0">
                <a:latin typeface="Arial" panose="020B0604020202020204" pitchFamily="34" charset="0"/>
                <a:cs typeface="Arial" panose="020B0604020202020204" pitchFamily="34" charset="0"/>
              </a:rPr>
              <a:t>Examples of sportsmanship may include</a:t>
            </a:r>
            <a:r>
              <a:rPr lang="en-US" sz="1600" i="1" dirty="0" smtClean="0">
                <a:latin typeface="Arial" panose="020B0604020202020204" pitchFamily="34" charset="0"/>
                <a:cs typeface="Arial" panose="020B0604020202020204" pitchFamily="34" charset="0"/>
              </a:rPr>
              <a:t>:</a:t>
            </a:r>
            <a:endParaRPr lang="en-US" sz="1600" i="1"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shake hands with your opponent</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thank anyone who has been participating with you or against you</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show </a:t>
            </a:r>
            <a:r>
              <a:rPr lang="en-US" sz="1600" dirty="0">
                <a:latin typeface="Arial" panose="020B0604020202020204" pitchFamily="34" charset="0"/>
                <a:cs typeface="Arial" panose="020B0604020202020204" pitchFamily="34" charset="0"/>
              </a:rPr>
              <a:t>concern for others, especially when they are injured or under </a:t>
            </a:r>
            <a:r>
              <a:rPr lang="en-US" sz="1600" dirty="0" smtClean="0">
                <a:latin typeface="Arial" panose="020B0604020202020204" pitchFamily="34" charset="0"/>
                <a:cs typeface="Arial" panose="020B0604020202020204" pitchFamily="34" charset="0"/>
              </a:rPr>
              <a:t>stress</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never </a:t>
            </a:r>
            <a:r>
              <a:rPr lang="en-US" sz="1600" dirty="0">
                <a:latin typeface="Arial" panose="020B0604020202020204" pitchFamily="34" charset="0"/>
                <a:cs typeface="Arial" panose="020B0604020202020204" pitchFamily="34" charset="0"/>
              </a:rPr>
              <a:t>swear or be abusive</a:t>
            </a:r>
          </a:p>
          <a:p>
            <a:pPr>
              <a:spcBef>
                <a:spcPts val="300"/>
              </a:spcBef>
              <a:defRPr/>
            </a:pPr>
            <a:endParaRPr lang="en-US" sz="1600" dirty="0" smtClean="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do not stretch the rules to take advantage of someone else</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take defeat well and show good humour</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do not question officials – accept their decisions</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say ‘well done’ to opponents when they do well</a:t>
            </a:r>
          </a:p>
          <a:p>
            <a:pPr>
              <a:spcBef>
                <a:spcPts val="300"/>
              </a:spcBef>
              <a:defRPr/>
            </a:pPr>
            <a:endParaRPr lang="en-US" sz="1600" dirty="0" smtClean="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taking other people into consideration when participating in exercise – for example, swimming and avoiding colliding with other</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do not over-celebrate when you do well – take other people’s feelings into account and avoid arrogance in victory</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do not deride the efforts of others – be respectful of others, whatever their ability.</a:t>
            </a:r>
          </a:p>
        </p:txBody>
      </p:sp>
    </p:spTree>
    <p:custDataLst>
      <p:tags r:id="rId1"/>
    </p:custDataLst>
    <p:extLst>
      <p:ext uri="{BB962C8B-B14F-4D97-AF65-F5344CB8AC3E}">
        <p14:creationId xmlns:p14="http://schemas.microsoft.com/office/powerpoint/2010/main" val="20381580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BCE1A9B-DC48-45D9-A0F9-C8B84A901DA0}"/>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3200" dirty="0"/>
              <a:t>Etiquette</a:t>
            </a:r>
            <a:endParaRPr lang="en-GB" sz="3200" dirty="0">
              <a:solidFill>
                <a:srgbClr val="000000"/>
              </a:solidFill>
            </a:endParaRPr>
          </a:p>
        </p:txBody>
      </p:sp>
      <p:sp>
        <p:nvSpPr>
          <p:cNvPr id="5" name="Rectangle 4"/>
          <p:cNvSpPr/>
          <p:nvPr/>
        </p:nvSpPr>
        <p:spPr>
          <a:xfrm>
            <a:off x="108000" y="1008742"/>
            <a:ext cx="8784480" cy="3716402"/>
          </a:xfrm>
          <a:prstGeom prst="rect">
            <a:avLst/>
          </a:prstGeom>
        </p:spPr>
        <p:txBody>
          <a:bodyPr wrap="square">
            <a:spAutoFit/>
          </a:bodyPr>
          <a:lstStyle/>
          <a:p>
            <a:pPr>
              <a:spcBef>
                <a:spcPts val="300"/>
              </a:spcBef>
              <a:defRPr/>
            </a:pPr>
            <a:r>
              <a:rPr lang="en-US" sz="1600" b="1" i="1" dirty="0" smtClean="0">
                <a:latin typeface="Arial" panose="020B0604020202020204" pitchFamily="34" charset="0"/>
                <a:cs typeface="Arial" panose="020B0604020202020204" pitchFamily="34" charset="0"/>
              </a:rPr>
              <a:t>Examples of good etiquette may include</a:t>
            </a:r>
            <a:r>
              <a:rPr lang="en-US" sz="1600" i="1" dirty="0" smtClean="0">
                <a:latin typeface="Arial" panose="020B0604020202020204" pitchFamily="34" charset="0"/>
                <a:cs typeface="Arial" panose="020B0604020202020204" pitchFamily="34" charset="0"/>
              </a:rPr>
              <a:t>:</a:t>
            </a:r>
          </a:p>
          <a:p>
            <a:pPr>
              <a:spcBef>
                <a:spcPts val="300"/>
              </a:spcBef>
              <a:defRPr/>
            </a:pPr>
            <a:endParaRPr lang="en-US" sz="1600" i="1"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take other people into consideration when participating in exercise – for example swimming and putting away equipment after you use it</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not spitting on opponents</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avoid colliding with others</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drying/wiping fitness equipment after use and not leaving pools of sweat on machines</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putting free weights away</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replacing divots on golf courses</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shouting ‘fore’ when you mishit a shot in golf and it is travelling towards other players</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not using your mobile phone whilst playing golf</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raking the sand in golf bunkers after you play a shot from them</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applaud the new batsman in cricket.</a:t>
            </a:r>
          </a:p>
        </p:txBody>
      </p:sp>
    </p:spTree>
    <p:custDataLst>
      <p:tags r:id="rId1"/>
    </p:custDataLst>
    <p:extLst>
      <p:ext uri="{BB962C8B-B14F-4D97-AF65-F5344CB8AC3E}">
        <p14:creationId xmlns:p14="http://schemas.microsoft.com/office/powerpoint/2010/main" val="10598904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932B52D-6376-48A7-BD25-0F9175466DBB}"/>
              </a:ext>
            </a:extLst>
          </p:cNvPr>
          <p:cNvSpPr txBox="1">
            <a:spLocks/>
          </p:cNvSpPr>
          <p:nvPr/>
        </p:nvSpPr>
        <p:spPr>
          <a:xfrm>
            <a:off x="118598" y="-13544"/>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3200" dirty="0"/>
              <a:t>Gamesmanship</a:t>
            </a:r>
            <a:endParaRPr lang="en-GB" sz="3200" dirty="0">
              <a:solidFill>
                <a:srgbClr val="000000"/>
              </a:solidFill>
            </a:endParaRPr>
          </a:p>
        </p:txBody>
      </p:sp>
      <p:pic>
        <p:nvPicPr>
          <p:cNvPr id="10" name="Picture 9" descr="FORTALEZA, BRAZIL - JUNE 17, 2014: Neymar of Brazil is seen while being tackled by Mexican players during the World Cup Group A game between Brazil and Mexico at Castelao stadium. NO USE IN BRAZIL.">
            <a:extLst>
              <a:ext uri="{FF2B5EF4-FFF2-40B4-BE49-F238E27FC236}">
                <a16:creationId xmlns:a16="http://schemas.microsoft.com/office/drawing/2014/main" id="{543D2A0F-A6B8-4472-9339-FAD80A983000}"/>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6905721" y="1677736"/>
            <a:ext cx="2107152" cy="1405634"/>
          </a:xfrm>
          <a:prstGeom prst="rect">
            <a:avLst/>
          </a:prstGeom>
        </p:spPr>
      </p:pic>
      <p:pic>
        <p:nvPicPr>
          <p:cNvPr id="11" name="Picture 10" descr="Pro tennis player tying sneakers on court for match">
            <a:extLst>
              <a:ext uri="{FF2B5EF4-FFF2-40B4-BE49-F238E27FC236}">
                <a16:creationId xmlns:a16="http://schemas.microsoft.com/office/drawing/2014/main" id="{ECE64770-08A1-41C8-B4C2-80BA18D4D5F1}"/>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7045798" y="3645024"/>
            <a:ext cx="1967075" cy="1393162"/>
          </a:xfrm>
          <a:prstGeom prst="rect">
            <a:avLst/>
          </a:prstGeom>
        </p:spPr>
      </p:pic>
      <p:sp>
        <p:nvSpPr>
          <p:cNvPr id="2" name="Rectangle 1"/>
          <p:cNvSpPr/>
          <p:nvPr/>
        </p:nvSpPr>
        <p:spPr>
          <a:xfrm>
            <a:off x="258675" y="1496092"/>
            <a:ext cx="6787123" cy="3924151"/>
          </a:xfrm>
          <a:prstGeom prst="rect">
            <a:avLst/>
          </a:prstGeom>
        </p:spPr>
        <p:txBody>
          <a:bodyPr wrap="square">
            <a:spAutoFit/>
          </a:bodyPr>
          <a:lstStyle/>
          <a:p>
            <a:pPr>
              <a:spcBef>
                <a:spcPts val="300"/>
              </a:spcBef>
              <a:defRPr/>
            </a:pPr>
            <a:r>
              <a:rPr lang="en-US" sz="1600" b="1" i="1" dirty="0">
                <a:latin typeface="Arial" panose="020B0604020202020204" pitchFamily="34" charset="0"/>
                <a:cs typeface="Arial" panose="020B0604020202020204" pitchFamily="34" charset="0"/>
              </a:rPr>
              <a:t>Examples</a:t>
            </a:r>
            <a:r>
              <a:rPr lang="en-US" sz="1600" i="1" dirty="0" smtClean="0">
                <a:latin typeface="Arial" panose="020B0604020202020204" pitchFamily="34" charset="0"/>
                <a:cs typeface="Arial" panose="020B0604020202020204" pitchFamily="34" charset="0"/>
              </a:rPr>
              <a:t>:</a:t>
            </a:r>
            <a:endParaRPr lang="en-US" sz="1600" i="1"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sledging </a:t>
            </a:r>
            <a:r>
              <a:rPr lang="en-US" sz="1600" dirty="0">
                <a:latin typeface="Arial" panose="020B0604020202020204" pitchFamily="34" charset="0"/>
                <a:cs typeface="Arial" panose="020B0604020202020204" pitchFamily="34" charset="0"/>
              </a:rPr>
              <a:t>to distract batters in </a:t>
            </a:r>
            <a:r>
              <a:rPr lang="en-US" sz="1600" dirty="0" smtClean="0">
                <a:latin typeface="Arial" panose="020B0604020202020204" pitchFamily="34" charset="0"/>
                <a:cs typeface="Arial" panose="020B0604020202020204" pitchFamily="34" charset="0"/>
              </a:rPr>
              <a:t>cricket</a:t>
            </a:r>
            <a:endParaRPr lang="en-US"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not </a:t>
            </a:r>
            <a:r>
              <a:rPr lang="en-US" sz="1600" dirty="0">
                <a:latin typeface="Arial" panose="020B0604020202020204" pitchFamily="34" charset="0"/>
                <a:cs typeface="Arial" panose="020B0604020202020204" pitchFamily="34" charset="0"/>
              </a:rPr>
              <a:t>walking in </a:t>
            </a:r>
            <a:r>
              <a:rPr lang="en-US" sz="1600" dirty="0" smtClean="0">
                <a:latin typeface="Arial" panose="020B0604020202020204" pitchFamily="34" charset="0"/>
                <a:cs typeface="Arial" panose="020B0604020202020204" pitchFamily="34" charset="0"/>
              </a:rPr>
              <a:t>cricket</a:t>
            </a:r>
            <a:endParaRPr lang="en-US"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coughing </a:t>
            </a:r>
            <a:r>
              <a:rPr lang="en-US" sz="1600" dirty="0">
                <a:latin typeface="Arial" panose="020B0604020202020204" pitchFamily="34" charset="0"/>
                <a:cs typeface="Arial" panose="020B0604020202020204" pitchFamily="34" charset="0"/>
              </a:rPr>
              <a:t>or stamping feet to distract shooter at free throws in </a:t>
            </a:r>
            <a:r>
              <a:rPr lang="en-US" sz="1600" dirty="0" smtClean="0">
                <a:latin typeface="Arial" panose="020B0604020202020204" pitchFamily="34" charset="0"/>
                <a:cs typeface="Arial" panose="020B0604020202020204" pitchFamily="34" charset="0"/>
              </a:rPr>
              <a:t>basketball</a:t>
            </a:r>
            <a:endParaRPr lang="en-US"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grunting </a:t>
            </a:r>
            <a:r>
              <a:rPr lang="en-US" sz="1600" dirty="0">
                <a:latin typeface="Arial" panose="020B0604020202020204" pitchFamily="34" charset="0"/>
                <a:cs typeface="Arial" panose="020B0604020202020204" pitchFamily="34" charset="0"/>
              </a:rPr>
              <a:t>in tennis in order to intimidate </a:t>
            </a:r>
            <a:r>
              <a:rPr lang="en-US" sz="1600" dirty="0" smtClean="0">
                <a:latin typeface="Arial" panose="020B0604020202020204" pitchFamily="34" charset="0"/>
                <a:cs typeface="Arial" panose="020B0604020202020204" pitchFamily="34" charset="0"/>
              </a:rPr>
              <a:t>opponents</a:t>
            </a:r>
            <a:endParaRPr lang="en-US"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distracting </a:t>
            </a:r>
            <a:r>
              <a:rPr lang="en-US" sz="1600" dirty="0">
                <a:latin typeface="Arial" panose="020B0604020202020204" pitchFamily="34" charset="0"/>
                <a:cs typeface="Arial" panose="020B0604020202020204" pitchFamily="34" charset="0"/>
              </a:rPr>
              <a:t>penalty takers in football (goalkeepers</a:t>
            </a:r>
            <a:r>
              <a:rPr lang="en-US" sz="1600" dirty="0" smtClean="0">
                <a:latin typeface="Arial" panose="020B0604020202020204" pitchFamily="34" charset="0"/>
                <a:cs typeface="Arial" panose="020B0604020202020204" pitchFamily="34" charset="0"/>
              </a:rPr>
              <a:t>)</a:t>
            </a:r>
            <a:endParaRPr lang="en-US"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holding </a:t>
            </a:r>
            <a:r>
              <a:rPr lang="en-US" sz="1600" dirty="0">
                <a:latin typeface="Arial" panose="020B0604020202020204" pitchFamily="34" charset="0"/>
                <a:cs typeface="Arial" panose="020B0604020202020204" pitchFamily="34" charset="0"/>
              </a:rPr>
              <a:t>to prevent opponents punching in </a:t>
            </a:r>
            <a:r>
              <a:rPr lang="en-US" sz="1600" dirty="0" smtClean="0">
                <a:latin typeface="Arial" panose="020B0604020202020204" pitchFamily="34" charset="0"/>
                <a:cs typeface="Arial" panose="020B0604020202020204" pitchFamily="34" charset="0"/>
              </a:rPr>
              <a:t>boxing</a:t>
            </a:r>
            <a:endParaRPr lang="en-US"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diving </a:t>
            </a:r>
            <a:r>
              <a:rPr lang="en-US" sz="1600" dirty="0">
                <a:latin typeface="Arial" panose="020B0604020202020204" pitchFamily="34" charset="0"/>
                <a:cs typeface="Arial" panose="020B0604020202020204" pitchFamily="34" charset="0"/>
              </a:rPr>
              <a:t>in </a:t>
            </a:r>
            <a:r>
              <a:rPr lang="en-US" sz="1600" dirty="0" smtClean="0">
                <a:latin typeface="Arial" panose="020B0604020202020204" pitchFamily="34" charset="0"/>
                <a:cs typeface="Arial" panose="020B0604020202020204" pitchFamily="34" charset="0"/>
              </a:rPr>
              <a:t>the 18 </a:t>
            </a:r>
            <a:r>
              <a:rPr lang="en-US" sz="1600" dirty="0">
                <a:latin typeface="Arial" panose="020B0604020202020204" pitchFamily="34" charset="0"/>
                <a:cs typeface="Arial" panose="020B0604020202020204" pitchFamily="34" charset="0"/>
              </a:rPr>
              <a:t>yard area to gain a penalty and opponent a ‘yellow card in </a:t>
            </a:r>
            <a:r>
              <a:rPr lang="en-US" sz="1600" dirty="0" smtClean="0">
                <a:latin typeface="Arial" panose="020B0604020202020204" pitchFamily="34" charset="0"/>
                <a:cs typeface="Arial" panose="020B0604020202020204" pitchFamily="34" charset="0"/>
              </a:rPr>
              <a:t>football</a:t>
            </a:r>
            <a:endParaRPr lang="en-US"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standing </a:t>
            </a:r>
            <a:r>
              <a:rPr lang="en-US" sz="1600" dirty="0">
                <a:latin typeface="Arial" panose="020B0604020202020204" pitchFamily="34" charset="0"/>
                <a:cs typeface="Arial" panose="020B0604020202020204" pitchFamily="34" charset="0"/>
              </a:rPr>
              <a:t>over the ball to gain defenders organisation time at free kicks in </a:t>
            </a:r>
            <a:r>
              <a:rPr lang="en-US" sz="1600" dirty="0" smtClean="0">
                <a:latin typeface="Arial" panose="020B0604020202020204" pitchFamily="34" charset="0"/>
                <a:cs typeface="Arial" panose="020B0604020202020204" pitchFamily="34" charset="0"/>
              </a:rPr>
              <a:t>football</a:t>
            </a:r>
            <a:endParaRPr lang="en-US"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tying </a:t>
            </a:r>
            <a:r>
              <a:rPr lang="en-US" sz="1600" dirty="0">
                <a:latin typeface="Arial" panose="020B0604020202020204" pitchFamily="34" charset="0"/>
                <a:cs typeface="Arial" panose="020B0604020202020204" pitchFamily="34" charset="0"/>
              </a:rPr>
              <a:t>your laces to delay receiving a serve (to waste time) in </a:t>
            </a:r>
            <a:r>
              <a:rPr lang="en-US" sz="1600" dirty="0" smtClean="0">
                <a:latin typeface="Arial" panose="020B0604020202020204" pitchFamily="34" charset="0"/>
                <a:cs typeface="Arial" panose="020B0604020202020204" pitchFamily="34" charset="0"/>
              </a:rPr>
              <a:t>tennis</a:t>
            </a:r>
            <a:endParaRPr lang="en-US"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talking </a:t>
            </a:r>
            <a:r>
              <a:rPr lang="en-US" sz="1600" dirty="0">
                <a:latin typeface="Arial" panose="020B0604020202020204" pitchFamily="34" charset="0"/>
                <a:cs typeface="Arial" panose="020B0604020202020204" pitchFamily="34" charset="0"/>
              </a:rPr>
              <a:t>to distract your golf opponent when he/she is taking a </a:t>
            </a:r>
            <a:r>
              <a:rPr lang="en-US" sz="1600" dirty="0" smtClean="0">
                <a:latin typeface="Arial" panose="020B0604020202020204" pitchFamily="34" charset="0"/>
                <a:cs typeface="Arial" panose="020B0604020202020204" pitchFamily="34" charset="0"/>
              </a:rPr>
              <a:t>shot.</a:t>
            </a:r>
            <a:endParaRPr lang="en-GB" sz="1600" dirty="0">
              <a:latin typeface="Arial" panose="020B0604020202020204" pitchFamily="34" charset="0"/>
              <a:cs typeface="Arial" panose="020B0604020202020204" pitchFamily="34" charset="0"/>
            </a:endParaRPr>
          </a:p>
        </p:txBody>
      </p:sp>
      <p:sp>
        <p:nvSpPr>
          <p:cNvPr id="12" name="Title 1">
            <a:extLst>
              <a:ext uri="{FF2B5EF4-FFF2-40B4-BE49-F238E27FC236}">
                <a16:creationId xmlns:a16="http://schemas.microsoft.com/office/drawing/2014/main" id="{3BCE1A9B-DC48-45D9-A0F9-C8B84A901DA0}"/>
              </a:ext>
            </a:extLst>
          </p:cNvPr>
          <p:cNvSpPr txBox="1">
            <a:spLocks/>
          </p:cNvSpPr>
          <p:nvPr/>
        </p:nvSpPr>
        <p:spPr>
          <a:xfrm>
            <a:off x="762731" y="692728"/>
            <a:ext cx="7985733" cy="64804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1800" dirty="0" smtClean="0"/>
              <a:t> - is the use of unethical, although not illegal, methods to win or gain a serious advantage in a game or sport by ‘bending’ the rules</a:t>
            </a:r>
            <a:endParaRPr lang="en-GB" sz="1800" dirty="0">
              <a:solidFill>
                <a:srgbClr val="000000"/>
              </a:solidFill>
            </a:endParaRPr>
          </a:p>
        </p:txBody>
      </p:sp>
      <p:sp>
        <p:nvSpPr>
          <p:cNvPr id="13" name="Rectangle 2"/>
          <p:cNvSpPr>
            <a:spLocks noChangeArrowheads="1"/>
          </p:cNvSpPr>
          <p:nvPr/>
        </p:nvSpPr>
        <p:spPr bwMode="auto">
          <a:xfrm>
            <a:off x="258674" y="5589240"/>
            <a:ext cx="7553686"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20000"/>
              </a:spcBef>
            </a:pPr>
            <a:r>
              <a:rPr lang="en-GB" altLang="en-US" sz="1600" dirty="0"/>
              <a:t>Task: </a:t>
            </a:r>
            <a:r>
              <a:rPr lang="en-GB" altLang="en-US" sz="1600" dirty="0" smtClean="0"/>
              <a:t>Can you think of any other examples of gamesmanship within sport?</a:t>
            </a:r>
            <a:endParaRPr lang="en-GB" altLang="en-US" sz="1600" dirty="0"/>
          </a:p>
        </p:txBody>
      </p:sp>
    </p:spTree>
    <p:custDataLst>
      <p:tags r:id="rId1"/>
    </p:custDataLst>
    <p:extLst>
      <p:ext uri="{BB962C8B-B14F-4D97-AF65-F5344CB8AC3E}">
        <p14:creationId xmlns:p14="http://schemas.microsoft.com/office/powerpoint/2010/main" val="12796739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nodeType="afterEffect">
                                  <p:stCondLst>
                                    <p:cond delay="0"/>
                                  </p:stCondLst>
                                  <p:childTnLst>
                                    <p:set>
                                      <p:cBhvr>
                                        <p:cTn id="14" dur="1" fill="hold">
                                          <p:stCondLst>
                                            <p:cond delay="499"/>
                                          </p:stCondLst>
                                        </p:cTn>
                                        <p:tgtEl>
                                          <p:spTgt spid="10"/>
                                        </p:tgtEl>
                                        <p:attrNameLst>
                                          <p:attrName>style.visibility</p:attrName>
                                        </p:attrNameLst>
                                      </p:cBhvr>
                                      <p:to>
                                        <p:strVal val="visible"/>
                                      </p:to>
                                    </p:set>
                                  </p:childTnLst>
                                </p:cTn>
                              </p:par>
                            </p:childTnLst>
                          </p:cTn>
                        </p:par>
                        <p:par>
                          <p:cTn id="15" fill="hold">
                            <p:stCondLst>
                              <p:cond delay="500"/>
                            </p:stCondLst>
                            <p:childTnLst>
                              <p:par>
                                <p:cTn id="16" presetID="1" presetClass="entr" presetSubtype="0" fill="hold" nodeType="afterEffect">
                                  <p:stCondLst>
                                    <p:cond delay="0"/>
                                  </p:stCondLst>
                                  <p:childTnLst>
                                    <p:set>
                                      <p:cBhvr>
                                        <p:cTn id="17" dur="1" fill="hold">
                                          <p:stCondLst>
                                            <p:cond delay="499"/>
                                          </p:stCondLst>
                                        </p:cTn>
                                        <p:tgtEl>
                                          <p:spTgt spid="11"/>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C2DFCD6-28A5-4269-9D50-B22CA3F637D3}"/>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3200" dirty="0"/>
              <a:t>Deviance</a:t>
            </a:r>
            <a:endParaRPr lang="en-GB" sz="3200" dirty="0">
              <a:solidFill>
                <a:srgbClr val="000000"/>
              </a:solidFill>
            </a:endParaRPr>
          </a:p>
        </p:txBody>
      </p:sp>
      <p:sp>
        <p:nvSpPr>
          <p:cNvPr id="7" name="Title 1">
            <a:extLst>
              <a:ext uri="{FF2B5EF4-FFF2-40B4-BE49-F238E27FC236}">
                <a16:creationId xmlns:a16="http://schemas.microsoft.com/office/drawing/2014/main" id="{3BCE1A9B-DC48-45D9-A0F9-C8B84A901DA0}"/>
              </a:ext>
            </a:extLst>
          </p:cNvPr>
          <p:cNvSpPr txBox="1">
            <a:spLocks/>
          </p:cNvSpPr>
          <p:nvPr/>
        </p:nvSpPr>
        <p:spPr>
          <a:xfrm>
            <a:off x="474699" y="980760"/>
            <a:ext cx="8561797" cy="64804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1800" dirty="0" smtClean="0"/>
              <a:t> - involves human behaviour that is against your society’s norms and values.</a:t>
            </a:r>
          </a:p>
          <a:p>
            <a:pPr>
              <a:spcBef>
                <a:spcPct val="50000"/>
              </a:spcBef>
            </a:pPr>
            <a:r>
              <a:rPr lang="en-GB" sz="1800" dirty="0" smtClean="0"/>
              <a:t>Behaviour of this kind is often against the rules/laws of the game</a:t>
            </a:r>
            <a:endParaRPr lang="en-GB" sz="1800" dirty="0">
              <a:solidFill>
                <a:srgbClr val="000000"/>
              </a:solidFill>
            </a:endParaRPr>
          </a:p>
        </p:txBody>
      </p:sp>
      <p:sp>
        <p:nvSpPr>
          <p:cNvPr id="5" name="Rectangle 4"/>
          <p:cNvSpPr/>
          <p:nvPr/>
        </p:nvSpPr>
        <p:spPr>
          <a:xfrm>
            <a:off x="319633" y="1988840"/>
            <a:ext cx="8572847" cy="2862322"/>
          </a:xfrm>
          <a:prstGeom prst="rect">
            <a:avLst/>
          </a:prstGeom>
        </p:spPr>
        <p:txBody>
          <a:bodyPr wrap="square">
            <a:spAutoFit/>
          </a:bodyPr>
          <a:lstStyle/>
          <a:p>
            <a:pPr>
              <a:spcBef>
                <a:spcPts val="300"/>
              </a:spcBef>
              <a:defRPr/>
            </a:pPr>
            <a:r>
              <a:rPr lang="en-US" sz="1600" b="1" i="1" dirty="0" smtClean="0">
                <a:latin typeface="Arial" panose="020B0604020202020204" pitchFamily="34" charset="0"/>
                <a:cs typeface="Arial" panose="020B0604020202020204" pitchFamily="34" charset="0"/>
              </a:rPr>
              <a:t>Reasons for deviance may include:</a:t>
            </a:r>
            <a:endParaRPr lang="en-US" sz="1600" i="1" dirty="0" smtClean="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the pressure/expectation to win or to gain an (unfair) advantage or pressure from fans/spectators/parents/coaches/team mates</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to enhance performance, like bowling with a slightly bend arm to bowl faster</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because you are losing</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to gain financial reward if you win</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a reaction to (poor) decisions by officials</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as retaliation/revenge on an opponent who has fouled/injured you earlier in the game</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copying others, who may have got away with it earlier in the match or in a previous match</a:t>
            </a: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as a result of taking drugs.</a:t>
            </a:r>
          </a:p>
        </p:txBody>
      </p:sp>
    </p:spTree>
    <p:extLst>
      <p:ext uri="{BB962C8B-B14F-4D97-AF65-F5344CB8AC3E}">
        <p14:creationId xmlns:p14="http://schemas.microsoft.com/office/powerpoint/2010/main" val="29846624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5AA1F1C-192B-4F3D-9B33-8F8B71D133BC}"/>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3200" dirty="0"/>
              <a:t>Sportsmanship</a:t>
            </a:r>
            <a:endParaRPr lang="en-GB" sz="3200" dirty="0">
              <a:solidFill>
                <a:srgbClr val="000000"/>
              </a:solidFill>
            </a:endParaRPr>
          </a:p>
        </p:txBody>
      </p:sp>
      <p:sp>
        <p:nvSpPr>
          <p:cNvPr id="6" name="Title 1">
            <a:extLst>
              <a:ext uri="{FF2B5EF4-FFF2-40B4-BE49-F238E27FC236}">
                <a16:creationId xmlns:a16="http://schemas.microsoft.com/office/drawing/2014/main" id="{3BCE1A9B-DC48-45D9-A0F9-C8B84A901DA0}"/>
              </a:ext>
            </a:extLst>
          </p:cNvPr>
          <p:cNvSpPr txBox="1">
            <a:spLocks/>
          </p:cNvSpPr>
          <p:nvPr/>
        </p:nvSpPr>
        <p:spPr>
          <a:xfrm>
            <a:off x="504044" y="898750"/>
            <a:ext cx="5112072" cy="64804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1800" dirty="0" smtClean="0"/>
              <a:t>- can be promoted and increased through:</a:t>
            </a:r>
            <a:endParaRPr lang="en-GB" sz="1800" dirty="0">
              <a:solidFill>
                <a:srgbClr val="000000"/>
              </a:solidFill>
            </a:endParaRPr>
          </a:p>
        </p:txBody>
      </p:sp>
      <p:sp>
        <p:nvSpPr>
          <p:cNvPr id="7" name="Rectangle 6"/>
          <p:cNvSpPr/>
          <p:nvPr/>
        </p:nvSpPr>
        <p:spPr>
          <a:xfrm>
            <a:off x="247625" y="1834822"/>
            <a:ext cx="6340599" cy="3185487"/>
          </a:xfrm>
          <a:prstGeom prst="rect">
            <a:avLst/>
          </a:prstGeom>
        </p:spPr>
        <p:txBody>
          <a:bodyPr wrap="square">
            <a:spAutoFit/>
          </a:bodyPr>
          <a:lstStyle/>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introducing fair play schemes and campaigns</a:t>
            </a:r>
          </a:p>
          <a:p>
            <a:pPr marL="285750" indent="-285750">
              <a:spcBef>
                <a:spcPts val="300"/>
              </a:spcBef>
              <a:buFont typeface="Arial" panose="020B0604020202020204" pitchFamily="34" charset="0"/>
              <a:buChar char="•"/>
              <a:defRPr/>
            </a:pPr>
            <a:endParaRPr lang="en-US" sz="1600" dirty="0" smtClean="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highlighting positive role models</a:t>
            </a:r>
          </a:p>
          <a:p>
            <a:pPr marL="285750" indent="-285750">
              <a:spcBef>
                <a:spcPts val="300"/>
              </a:spcBef>
              <a:buFont typeface="Arial" panose="020B0604020202020204" pitchFamily="34" charset="0"/>
              <a:buChar char="•"/>
              <a:defRPr/>
            </a:pPr>
            <a:endParaRPr lang="en-US" sz="1600" dirty="0" smtClean="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better quality officials and use of technology</a:t>
            </a:r>
          </a:p>
          <a:p>
            <a:pPr marL="285750" indent="-285750">
              <a:spcBef>
                <a:spcPts val="300"/>
              </a:spcBef>
              <a:buFont typeface="Arial" panose="020B0604020202020204" pitchFamily="34" charset="0"/>
              <a:buChar char="•"/>
              <a:defRPr/>
            </a:pPr>
            <a:endParaRPr lang="en-US" sz="1600" dirty="0" smtClean="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development of positive values early on in childhood</a:t>
            </a:r>
          </a:p>
          <a:p>
            <a:pPr marL="285750" indent="-285750">
              <a:spcBef>
                <a:spcPts val="300"/>
              </a:spcBef>
              <a:buFont typeface="Arial" panose="020B0604020202020204" pitchFamily="34" charset="0"/>
              <a:buChar char="•"/>
              <a:defRPr/>
            </a:pPr>
            <a:endParaRPr lang="en-US" sz="1600" dirty="0" smtClean="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punishment for negative behaviour</a:t>
            </a:r>
          </a:p>
          <a:p>
            <a:pPr marL="285750" indent="-285750">
              <a:spcBef>
                <a:spcPts val="300"/>
              </a:spcBef>
              <a:buFont typeface="Arial" panose="020B0604020202020204" pitchFamily="34" charset="0"/>
              <a:buChar char="•"/>
              <a:defRPr/>
            </a:pPr>
            <a:endParaRPr lang="en-US" sz="1600" dirty="0" smtClean="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defRPr/>
            </a:pPr>
            <a:r>
              <a:rPr lang="en-US" sz="1600" dirty="0" smtClean="0">
                <a:latin typeface="Arial" panose="020B0604020202020204" pitchFamily="34" charset="0"/>
                <a:cs typeface="Arial" panose="020B0604020202020204" pitchFamily="34" charset="0"/>
              </a:rPr>
              <a:t>stricter code of conduct for players, spectators and clubs.</a:t>
            </a:r>
          </a:p>
        </p:txBody>
      </p:sp>
    </p:spTree>
    <p:extLst>
      <p:ext uri="{BB962C8B-B14F-4D97-AF65-F5344CB8AC3E}">
        <p14:creationId xmlns:p14="http://schemas.microsoft.com/office/powerpoint/2010/main" val="40695091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4" name="Title 1">
            <a:extLst>
              <a:ext uri="{FF2B5EF4-FFF2-40B4-BE49-F238E27FC236}">
                <a16:creationId xmlns:a16="http://schemas.microsoft.com/office/drawing/2014/main" id="{D5AA1F1C-192B-4F3D-9B33-8F8B71D133BC}"/>
              </a:ext>
            </a:extLst>
          </p:cNvPr>
          <p:cNvSpPr txBox="1">
            <a:spLocks/>
          </p:cNvSpPr>
          <p:nvPr/>
        </p:nvSpPr>
        <p:spPr>
          <a:xfrm>
            <a:off x="108001" y="0"/>
            <a:ext cx="7200304" cy="764704"/>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3200" dirty="0" smtClean="0"/>
              <a:t>Sportsmanship or Gamesmanship?</a:t>
            </a:r>
            <a:endParaRPr lang="en-GB" sz="3200" dirty="0">
              <a:solidFill>
                <a:srgbClr val="000000"/>
              </a:solidFill>
            </a:endParaRPr>
          </a:p>
        </p:txBody>
      </p:sp>
      <p:sp>
        <p:nvSpPr>
          <p:cNvPr id="8" name="Rectangle 2"/>
          <p:cNvSpPr>
            <a:spLocks noChangeArrowheads="1"/>
          </p:cNvSpPr>
          <p:nvPr/>
        </p:nvSpPr>
        <p:spPr bwMode="auto">
          <a:xfrm>
            <a:off x="140198" y="908720"/>
            <a:ext cx="8896298" cy="634020"/>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20000"/>
              </a:spcBef>
            </a:pPr>
            <a:r>
              <a:rPr lang="en-GB" altLang="en-US" sz="1600" dirty="0"/>
              <a:t>Task: </a:t>
            </a:r>
            <a:r>
              <a:rPr lang="en-GB" altLang="en-US" sz="1600" dirty="0" smtClean="0"/>
              <a:t>In pairs decide what is Sportsmanship (</a:t>
            </a:r>
            <a:r>
              <a:rPr lang="en-GB" altLang="en-US" sz="1600" dirty="0" smtClean="0">
                <a:solidFill>
                  <a:srgbClr val="DA8AAD"/>
                </a:solidFill>
              </a:rPr>
              <a:t>S</a:t>
            </a:r>
            <a:r>
              <a:rPr lang="en-GB" altLang="en-US" sz="1600" dirty="0" smtClean="0"/>
              <a:t>) or Gamesmanship (</a:t>
            </a:r>
            <a:r>
              <a:rPr lang="en-GB" altLang="en-US" sz="1600" dirty="0" smtClean="0">
                <a:solidFill>
                  <a:srgbClr val="DA8AAD"/>
                </a:solidFill>
              </a:rPr>
              <a:t>G</a:t>
            </a:r>
            <a:r>
              <a:rPr lang="en-GB" altLang="en-US" sz="1600" dirty="0" smtClean="0"/>
              <a:t>) from the list below</a:t>
            </a:r>
          </a:p>
          <a:p>
            <a:pPr>
              <a:spcBef>
                <a:spcPct val="20000"/>
              </a:spcBef>
            </a:pPr>
            <a:r>
              <a:rPr lang="en-GB" altLang="en-US" sz="1600" i="1" dirty="0" smtClean="0"/>
              <a:t>(the first one has been done for you)</a:t>
            </a:r>
            <a:endParaRPr lang="en-GB" altLang="en-US" sz="1600" i="1" dirty="0"/>
          </a:p>
        </p:txBody>
      </p:sp>
      <p:graphicFrame>
        <p:nvGraphicFramePr>
          <p:cNvPr id="19" name="Table 18"/>
          <p:cNvGraphicFramePr>
            <a:graphicFrameLocks noGrp="1"/>
          </p:cNvGraphicFramePr>
          <p:nvPr>
            <p:extLst>
              <p:ext uri="{D42A27DB-BD31-4B8C-83A1-F6EECF244321}">
                <p14:modId xmlns:p14="http://schemas.microsoft.com/office/powerpoint/2010/main" val="1999180554"/>
              </p:ext>
            </p:extLst>
          </p:nvPr>
        </p:nvGraphicFramePr>
        <p:xfrm>
          <a:off x="468040" y="1781904"/>
          <a:ext cx="8208416" cy="4023360"/>
        </p:xfrm>
        <a:graphic>
          <a:graphicData uri="http://schemas.openxmlformats.org/drawingml/2006/table">
            <a:tbl>
              <a:tblPr/>
              <a:tblGrid>
                <a:gridCol w="7560344">
                  <a:extLst>
                    <a:ext uri="{9D8B030D-6E8A-4147-A177-3AD203B41FA5}">
                      <a16:colId xmlns:a16="http://schemas.microsoft.com/office/drawing/2014/main" val="3270962749"/>
                    </a:ext>
                  </a:extLst>
                </a:gridCol>
                <a:gridCol w="648072">
                  <a:extLst>
                    <a:ext uri="{9D8B030D-6E8A-4147-A177-3AD203B41FA5}">
                      <a16:colId xmlns:a16="http://schemas.microsoft.com/office/drawing/2014/main" val="4077754716"/>
                    </a:ext>
                  </a:extLst>
                </a:gridCol>
              </a:tblGrid>
              <a:tr h="2880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1. Apologising</a:t>
                      </a:r>
                      <a:r>
                        <a:rPr lang="en-GB" sz="1200" baseline="0" dirty="0" smtClean="0"/>
                        <a:t> to an opponent after the ball hits the net and drops over to win the point in tennis</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54256500"/>
                  </a:ext>
                </a:extLst>
              </a:tr>
              <a:tr h="24078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2. Pretending to be injured at the end of a</a:t>
                      </a:r>
                      <a:r>
                        <a:rPr lang="en-GB" sz="1200" baseline="0" dirty="0" smtClean="0"/>
                        <a:t> game to waste some time</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3227275"/>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3. Shaking hands before</a:t>
                      </a:r>
                      <a:r>
                        <a:rPr lang="en-GB" sz="1200" baseline="0" dirty="0" smtClean="0"/>
                        <a:t> and after playing sport</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74234339"/>
                  </a:ext>
                </a:extLst>
              </a:tr>
              <a:tr h="2182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4. Taking an injury</a:t>
                      </a:r>
                      <a:r>
                        <a:rPr lang="en-GB" sz="1200" baseline="0" dirty="0" smtClean="0"/>
                        <a:t> break in tennis when you aren’t actually injured</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865300"/>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5. </a:t>
                      </a:r>
                      <a:r>
                        <a:rPr lang="en-GB" sz="1200" dirty="0" smtClean="0">
                          <a:solidFill>
                            <a:schemeClr val="dk1"/>
                          </a:solidFill>
                          <a:ea typeface="Calibri"/>
                          <a:sym typeface="Calibri"/>
                        </a:rPr>
                        <a:t>Showing concern for others whe</a:t>
                      </a:r>
                      <a:r>
                        <a:rPr lang="en-GB" sz="1200" dirty="0" smtClean="0"/>
                        <a:t>n</a:t>
                      </a:r>
                      <a:r>
                        <a:rPr lang="en-GB" sz="1200" dirty="0" smtClean="0">
                          <a:solidFill>
                            <a:schemeClr val="dk1"/>
                          </a:solidFill>
                          <a:ea typeface="Calibri"/>
                          <a:sym typeface="Calibri"/>
                        </a:rPr>
                        <a:t> they are injured</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79677898"/>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6. </a:t>
                      </a:r>
                      <a:r>
                        <a:rPr lang="en-GB" sz="1200" dirty="0" smtClean="0">
                          <a:solidFill>
                            <a:schemeClr val="dk1"/>
                          </a:solidFill>
                          <a:ea typeface="Calibri"/>
                          <a:sym typeface="Calibri"/>
                        </a:rPr>
                        <a:t>Kicking the ball a long distance out of play so it takes longer to retrieve to waste time and allow players to recover</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37097873"/>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7. </a:t>
                      </a:r>
                      <a:r>
                        <a:rPr lang="en-GB" sz="1200" dirty="0" smtClean="0">
                          <a:solidFill>
                            <a:schemeClr val="dk1"/>
                          </a:solidFill>
                          <a:ea typeface="Calibri"/>
                          <a:sym typeface="Calibri"/>
                        </a:rPr>
                        <a:t>Let faster players play through in golf if you are holding them up</a:t>
                      </a: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5367689"/>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8. </a:t>
                      </a:r>
                      <a:r>
                        <a:rPr lang="en-GB" sz="1200" dirty="0" smtClean="0">
                          <a:solidFill>
                            <a:schemeClr val="dk1"/>
                          </a:solidFill>
                          <a:ea typeface="Calibri"/>
                          <a:sym typeface="Calibri"/>
                        </a:rPr>
                        <a:t>Appealing for a throw-in even if you know it touched you last</a:t>
                      </a: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53525307"/>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9. </a:t>
                      </a:r>
                      <a:r>
                        <a:rPr lang="en-GB" sz="1200" dirty="0" smtClean="0">
                          <a:solidFill>
                            <a:schemeClr val="dk1"/>
                          </a:solidFill>
                          <a:ea typeface="Calibri"/>
                          <a:sym typeface="Calibri"/>
                        </a:rPr>
                        <a:t>Accepting all officials decision without arguing</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57764034"/>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10. </a:t>
                      </a:r>
                      <a:r>
                        <a:rPr lang="en-GB" sz="1200" dirty="0" smtClean="0">
                          <a:solidFill>
                            <a:schemeClr val="dk1"/>
                          </a:solidFill>
                          <a:ea typeface="Calibri"/>
                          <a:sym typeface="Calibri"/>
                        </a:rPr>
                        <a:t>Insulting opponents before they take a shot in cricket to put them off</a:t>
                      </a: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10592444"/>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11. </a:t>
                      </a:r>
                      <a:r>
                        <a:rPr lang="en-GB" sz="1200" dirty="0" smtClean="0">
                          <a:solidFill>
                            <a:schemeClr val="dk1"/>
                          </a:solidFill>
                          <a:ea typeface="Calibri"/>
                          <a:sym typeface="Calibri"/>
                        </a:rPr>
                        <a:t>Pulling on an opponent</a:t>
                      </a:r>
                      <a:r>
                        <a:rPr lang="en-GB" sz="1200" dirty="0" smtClean="0"/>
                        <a:t>’</a:t>
                      </a:r>
                      <a:r>
                        <a:rPr lang="en-GB" sz="1200" dirty="0" smtClean="0">
                          <a:solidFill>
                            <a:schemeClr val="dk1"/>
                          </a:solidFill>
                          <a:ea typeface="Calibri"/>
                          <a:sym typeface="Calibri"/>
                        </a:rPr>
                        <a:t>s shirt when the referee can</a:t>
                      </a:r>
                      <a:r>
                        <a:rPr lang="en-GB" sz="1200" dirty="0" smtClean="0"/>
                        <a:t>’</a:t>
                      </a:r>
                      <a:r>
                        <a:rPr lang="en-GB" sz="1200" dirty="0" smtClean="0">
                          <a:solidFill>
                            <a:schemeClr val="dk1"/>
                          </a:solidFill>
                          <a:ea typeface="Calibri"/>
                          <a:sym typeface="Calibri"/>
                        </a:rPr>
                        <a:t>t see you</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76480"/>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12. </a:t>
                      </a:r>
                      <a:r>
                        <a:rPr lang="en-GB" sz="1200" dirty="0" smtClean="0">
                          <a:solidFill>
                            <a:schemeClr val="dk1"/>
                          </a:solidFill>
                          <a:ea typeface="Calibri"/>
                          <a:sym typeface="Calibri"/>
                        </a:rPr>
                        <a:t>Accept defeat and show good humour</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mpd="sng">
                      <a:solidFill>
                        <a:schemeClr val="tx1"/>
                      </a:solidFill>
                      <a:prstDash val="soli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03868475"/>
                  </a:ext>
                </a:extLst>
              </a:tr>
            </a:tbl>
          </a:graphicData>
        </a:graphic>
      </p:graphicFrame>
      <p:sp>
        <p:nvSpPr>
          <p:cNvPr id="20" name="TextBox 19"/>
          <p:cNvSpPr txBox="1"/>
          <p:nvPr/>
        </p:nvSpPr>
        <p:spPr>
          <a:xfrm>
            <a:off x="8172400" y="1686756"/>
            <a:ext cx="360040" cy="523220"/>
          </a:xfrm>
          <a:prstGeom prst="rect">
            <a:avLst/>
          </a:prstGeom>
          <a:noFill/>
        </p:spPr>
        <p:txBody>
          <a:bodyPr wrap="square" rtlCol="0">
            <a:spAutoFit/>
          </a:bodyPr>
          <a:lstStyle/>
          <a:p>
            <a:r>
              <a:rPr lang="en-GB" sz="2800" b="1" dirty="0" smtClean="0">
                <a:solidFill>
                  <a:srgbClr val="DA8AAD"/>
                </a:solidFill>
              </a:rPr>
              <a:t>S</a:t>
            </a:r>
            <a:endParaRPr lang="en-GB" sz="2800" b="1" dirty="0">
              <a:solidFill>
                <a:srgbClr val="DA8AAD"/>
              </a:solidFill>
            </a:endParaRPr>
          </a:p>
        </p:txBody>
      </p:sp>
    </p:spTree>
    <p:extLst>
      <p:ext uri="{BB962C8B-B14F-4D97-AF65-F5344CB8AC3E}">
        <p14:creationId xmlns:p14="http://schemas.microsoft.com/office/powerpoint/2010/main" val="32232095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4" name="Title 1">
            <a:extLst>
              <a:ext uri="{FF2B5EF4-FFF2-40B4-BE49-F238E27FC236}">
                <a16:creationId xmlns:a16="http://schemas.microsoft.com/office/drawing/2014/main" id="{D5AA1F1C-192B-4F3D-9B33-8F8B71D133BC}"/>
              </a:ext>
            </a:extLst>
          </p:cNvPr>
          <p:cNvSpPr txBox="1">
            <a:spLocks/>
          </p:cNvSpPr>
          <p:nvPr/>
        </p:nvSpPr>
        <p:spPr>
          <a:xfrm>
            <a:off x="108001" y="0"/>
            <a:ext cx="7200304" cy="764704"/>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3200" dirty="0" smtClean="0"/>
              <a:t>Sportsmanship or Gamesmanship?</a:t>
            </a:r>
            <a:endParaRPr lang="en-GB" sz="3200" dirty="0">
              <a:solidFill>
                <a:srgbClr val="000000"/>
              </a:solidFill>
            </a:endParaRPr>
          </a:p>
        </p:txBody>
      </p:sp>
      <p:sp>
        <p:nvSpPr>
          <p:cNvPr id="8" name="Rectangle 2"/>
          <p:cNvSpPr>
            <a:spLocks noChangeArrowheads="1"/>
          </p:cNvSpPr>
          <p:nvPr/>
        </p:nvSpPr>
        <p:spPr bwMode="auto">
          <a:xfrm>
            <a:off x="140198" y="908720"/>
            <a:ext cx="8896298" cy="634020"/>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20000"/>
              </a:spcBef>
            </a:pPr>
            <a:r>
              <a:rPr lang="en-GB" altLang="en-US" sz="1600" dirty="0" smtClean="0"/>
              <a:t>Task continued:</a:t>
            </a:r>
          </a:p>
          <a:p>
            <a:pPr>
              <a:spcBef>
                <a:spcPct val="20000"/>
              </a:spcBef>
            </a:pPr>
            <a:r>
              <a:rPr lang="en-GB" altLang="en-US" sz="1600" dirty="0" smtClean="0"/>
              <a:t>In pairs decide what is Sportsmanship (</a:t>
            </a:r>
            <a:r>
              <a:rPr lang="en-GB" altLang="en-US" sz="1600" dirty="0" smtClean="0">
                <a:solidFill>
                  <a:srgbClr val="DA8AAD"/>
                </a:solidFill>
              </a:rPr>
              <a:t>S</a:t>
            </a:r>
            <a:r>
              <a:rPr lang="en-GB" altLang="en-US" sz="1600" dirty="0" smtClean="0"/>
              <a:t>) or Gamesmanship (</a:t>
            </a:r>
            <a:r>
              <a:rPr lang="en-GB" altLang="en-US" sz="1600" dirty="0" smtClean="0">
                <a:solidFill>
                  <a:srgbClr val="DA8AAD"/>
                </a:solidFill>
              </a:rPr>
              <a:t>G</a:t>
            </a:r>
            <a:r>
              <a:rPr lang="en-GB" altLang="en-US" sz="1600" dirty="0" smtClean="0"/>
              <a:t>) from the list below</a:t>
            </a:r>
          </a:p>
        </p:txBody>
      </p:sp>
      <p:graphicFrame>
        <p:nvGraphicFramePr>
          <p:cNvPr id="19" name="Table 18"/>
          <p:cNvGraphicFramePr>
            <a:graphicFrameLocks noGrp="1"/>
          </p:cNvGraphicFramePr>
          <p:nvPr>
            <p:extLst>
              <p:ext uri="{D42A27DB-BD31-4B8C-83A1-F6EECF244321}">
                <p14:modId xmlns:p14="http://schemas.microsoft.com/office/powerpoint/2010/main" val="1418925518"/>
              </p:ext>
            </p:extLst>
          </p:nvPr>
        </p:nvGraphicFramePr>
        <p:xfrm>
          <a:off x="468040" y="1781904"/>
          <a:ext cx="8208416" cy="1676400"/>
        </p:xfrm>
        <a:graphic>
          <a:graphicData uri="http://schemas.openxmlformats.org/drawingml/2006/table">
            <a:tbl>
              <a:tblPr/>
              <a:tblGrid>
                <a:gridCol w="7560344">
                  <a:extLst>
                    <a:ext uri="{9D8B030D-6E8A-4147-A177-3AD203B41FA5}">
                      <a16:colId xmlns:a16="http://schemas.microsoft.com/office/drawing/2014/main" val="3270962749"/>
                    </a:ext>
                  </a:extLst>
                </a:gridCol>
                <a:gridCol w="648072">
                  <a:extLst>
                    <a:ext uri="{9D8B030D-6E8A-4147-A177-3AD203B41FA5}">
                      <a16:colId xmlns:a16="http://schemas.microsoft.com/office/drawing/2014/main" val="4077754716"/>
                    </a:ext>
                  </a:extLst>
                </a:gridCol>
              </a:tblGrid>
              <a:tr h="2880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13. Deliberate contact in netball</a:t>
                      </a:r>
                      <a:r>
                        <a:rPr lang="en-GB" sz="1200" baseline="0" dirty="0" smtClean="0"/>
                        <a:t> when someone is catching a ball</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54256500"/>
                  </a:ext>
                </a:extLst>
              </a:tr>
              <a:tr h="24078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14. Taking longer than usual to serve in table tennis</a:t>
                      </a: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3227275"/>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15. Coughing</a:t>
                      </a:r>
                      <a:r>
                        <a:rPr lang="en-GB" sz="1200" baseline="0" dirty="0" smtClean="0"/>
                        <a:t> whilst someone is playing a shot in golf</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74234339"/>
                  </a:ext>
                </a:extLst>
              </a:tr>
              <a:tr h="2182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16. Congratulating</a:t>
                      </a:r>
                      <a:r>
                        <a:rPr lang="en-GB" sz="1200" baseline="0" dirty="0" smtClean="0"/>
                        <a:t> another athlete after he has won a 1500m race that you ran in</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865300"/>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17. </a:t>
                      </a:r>
                      <a:r>
                        <a:rPr lang="en-GB" sz="1200" baseline="0" dirty="0" smtClean="0">
                          <a:solidFill>
                            <a:schemeClr val="dk1"/>
                          </a:solidFill>
                          <a:sym typeface="Calibri"/>
                        </a:rPr>
                        <a:t> Blocking people when running in the 10,000m race causing them to lose speed</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79677898"/>
                  </a:ext>
                </a:extLst>
              </a:tr>
            </a:tbl>
          </a:graphicData>
        </a:graphic>
      </p:graphicFrame>
    </p:spTree>
    <p:extLst>
      <p:ext uri="{BB962C8B-B14F-4D97-AF65-F5344CB8AC3E}">
        <p14:creationId xmlns:p14="http://schemas.microsoft.com/office/powerpoint/2010/main" val="38202612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4" name="Title 1">
            <a:extLst>
              <a:ext uri="{FF2B5EF4-FFF2-40B4-BE49-F238E27FC236}">
                <a16:creationId xmlns:a16="http://schemas.microsoft.com/office/drawing/2014/main" id="{D5AA1F1C-192B-4F3D-9B33-8F8B71D133BC}"/>
              </a:ext>
            </a:extLst>
          </p:cNvPr>
          <p:cNvSpPr txBox="1">
            <a:spLocks/>
          </p:cNvSpPr>
          <p:nvPr/>
        </p:nvSpPr>
        <p:spPr>
          <a:xfrm>
            <a:off x="140199" y="0"/>
            <a:ext cx="8320234" cy="764704"/>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smtClean="0"/>
              <a:t>Effects of Gamesmanship and Sportsmanship</a:t>
            </a:r>
            <a:endParaRPr lang="en-GB" sz="2800" dirty="0">
              <a:solidFill>
                <a:srgbClr val="000000"/>
              </a:solidFill>
            </a:endParaRPr>
          </a:p>
        </p:txBody>
      </p:sp>
      <p:sp>
        <p:nvSpPr>
          <p:cNvPr id="8" name="Rectangle 2"/>
          <p:cNvSpPr>
            <a:spLocks noChangeArrowheads="1"/>
          </p:cNvSpPr>
          <p:nvPr/>
        </p:nvSpPr>
        <p:spPr bwMode="auto">
          <a:xfrm>
            <a:off x="140198" y="908720"/>
            <a:ext cx="6087986"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20000"/>
              </a:spcBef>
            </a:pPr>
            <a:r>
              <a:rPr lang="en-GB" altLang="en-US" sz="1600" dirty="0" smtClean="0"/>
              <a:t>Task: Complete the following table by working with a partner</a:t>
            </a:r>
          </a:p>
        </p:txBody>
      </p:sp>
      <p:graphicFrame>
        <p:nvGraphicFramePr>
          <p:cNvPr id="19" name="Table 18"/>
          <p:cNvGraphicFramePr>
            <a:graphicFrameLocks noGrp="1"/>
          </p:cNvGraphicFramePr>
          <p:nvPr>
            <p:extLst>
              <p:ext uri="{D42A27DB-BD31-4B8C-83A1-F6EECF244321}">
                <p14:modId xmlns:p14="http://schemas.microsoft.com/office/powerpoint/2010/main" val="2618304131"/>
              </p:ext>
            </p:extLst>
          </p:nvPr>
        </p:nvGraphicFramePr>
        <p:xfrm>
          <a:off x="140198" y="1391290"/>
          <a:ext cx="8536258" cy="3713718"/>
        </p:xfrm>
        <a:graphic>
          <a:graphicData uri="http://schemas.openxmlformats.org/drawingml/2006/table">
            <a:tbl>
              <a:tblPr/>
              <a:tblGrid>
                <a:gridCol w="4962602">
                  <a:extLst>
                    <a:ext uri="{9D8B030D-6E8A-4147-A177-3AD203B41FA5}">
                      <a16:colId xmlns:a16="http://schemas.microsoft.com/office/drawing/2014/main" val="3270962749"/>
                    </a:ext>
                  </a:extLst>
                </a:gridCol>
                <a:gridCol w="3573656">
                  <a:extLst>
                    <a:ext uri="{9D8B030D-6E8A-4147-A177-3AD203B41FA5}">
                      <a16:colId xmlns:a16="http://schemas.microsoft.com/office/drawing/2014/main" val="2054350939"/>
                    </a:ext>
                  </a:extLst>
                </a:gridCol>
              </a:tblGrid>
              <a:tr h="28803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1" dirty="0" smtClean="0">
                          <a:solidFill>
                            <a:schemeClr val="tx1"/>
                          </a:solidFill>
                        </a:rPr>
                        <a:t>Effect</a:t>
                      </a: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r>
                        <a:rPr lang="en-GB" sz="1600" b="1" dirty="0" smtClean="0">
                          <a:solidFill>
                            <a:schemeClr val="tx1"/>
                          </a:solidFill>
                        </a:rPr>
                        <a:t>Sportsmanship</a:t>
                      </a:r>
                      <a:r>
                        <a:rPr lang="en-GB" sz="1600" b="1" baseline="0" dirty="0" smtClean="0">
                          <a:solidFill>
                            <a:schemeClr val="tx1"/>
                          </a:solidFill>
                        </a:rPr>
                        <a:t> or Gamesmanship?</a:t>
                      </a:r>
                      <a:endParaRPr lang="en-GB" sz="16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54256500"/>
                  </a:ext>
                </a:extLst>
              </a:tr>
              <a:tr h="24078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Irritates players and causes retaliation</a:t>
                      </a: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23227275"/>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Can irritate spectators</a:t>
                      </a: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74234339"/>
                  </a:ext>
                </a:extLst>
              </a:tr>
              <a:tr h="2182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Increases goodwill</a:t>
                      </a: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3865300"/>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Support of officials strengthens sports reputation</a:t>
                      </a: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79677898"/>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Gives</a:t>
                      </a:r>
                      <a:r>
                        <a:rPr lang="en-GB" sz="1200" baseline="0" dirty="0" smtClean="0"/>
                        <a:t> bad example to young people producing negative role models</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40894412"/>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Admired by players</a:t>
                      </a: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58311"/>
                  </a:ext>
                </a:extLst>
              </a:tr>
              <a:tr h="36091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Admired by spectators</a:t>
                      </a: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76558722"/>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Causes</a:t>
                      </a:r>
                      <a:r>
                        <a:rPr lang="en-GB" sz="1200" baseline="0" dirty="0" smtClean="0"/>
                        <a:t> bad feeling and friction</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13533953"/>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Undermines official</a:t>
                      </a:r>
                      <a:r>
                        <a:rPr lang="en-GB" sz="1200" baseline="0" dirty="0" smtClean="0"/>
                        <a:t>s and undermines the sport</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65610195"/>
                  </a:ext>
                </a:extLst>
              </a:tr>
              <a:tr h="2363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t>Gives good example to young people producing positive role models</a:t>
                      </a:r>
                      <a:endParaRPr lang="en-GB" sz="1200" dirty="0" smtClean="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pPr algn="ctr"/>
                      <a:endParaRPr lang="en-GB" sz="1600" b="1" dirty="0">
                        <a:solidFill>
                          <a:srgbClr val="DA8AAD"/>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15879045"/>
                  </a:ext>
                </a:extLst>
              </a:tr>
            </a:tbl>
          </a:graphicData>
        </a:graphic>
      </p:graphicFrame>
    </p:spTree>
    <p:extLst>
      <p:ext uri="{BB962C8B-B14F-4D97-AF65-F5344CB8AC3E}">
        <p14:creationId xmlns:p14="http://schemas.microsoft.com/office/powerpoint/2010/main" val="32543569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49249" y="116632"/>
            <a:ext cx="8887149"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2.1.c.  Ethical and socio-cultural issues in physical activity and sport</a:t>
            </a:r>
            <a:endParaRPr lang="en-US" sz="1350" dirty="0">
              <a:solidFill>
                <a:srgbClr val="DA8AAD"/>
              </a:solidFill>
              <a:latin typeface="Arial" panose="020B0604020202020204" pitchFamily="34" charset="0"/>
              <a:cs typeface="Arial" panose="020B0604020202020204" pitchFamily="34" charset="0"/>
            </a:endParaRPr>
          </a:p>
        </p:txBody>
      </p:sp>
      <p:sp>
        <p:nvSpPr>
          <p:cNvPr id="12" name="Title 1">
            <a:extLst>
              <a:ext uri="{FF2B5EF4-FFF2-40B4-BE49-F238E27FC236}">
                <a16:creationId xmlns:a16="http://schemas.microsoft.com/office/drawing/2014/main" id="{3BCE1A9B-DC48-45D9-A0F9-C8B84A901DA0}"/>
              </a:ext>
            </a:extLst>
          </p:cNvPr>
          <p:cNvSpPr txBox="1">
            <a:spLocks/>
          </p:cNvSpPr>
          <p:nvPr/>
        </p:nvSpPr>
        <p:spPr>
          <a:xfrm>
            <a:off x="75424" y="1196752"/>
            <a:ext cx="2613666" cy="64804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400" dirty="0" smtClean="0"/>
              <a:t>Drugs in sport</a:t>
            </a:r>
            <a:endParaRPr lang="en-GB" sz="2400" dirty="0">
              <a:solidFill>
                <a:srgbClr val="000000"/>
              </a:solidFill>
            </a:endParaRPr>
          </a:p>
        </p:txBody>
      </p:sp>
      <p:sp>
        <p:nvSpPr>
          <p:cNvPr id="8" name="Subtitle 5"/>
          <p:cNvSpPr>
            <a:spLocks noGrp="1"/>
          </p:cNvSpPr>
          <p:nvPr>
            <p:ph type="subTitle" idx="1"/>
          </p:nvPr>
        </p:nvSpPr>
        <p:spPr>
          <a:xfrm>
            <a:off x="2689090" y="1196752"/>
            <a:ext cx="6275397" cy="4032448"/>
          </a:xfrm>
        </p:spPr>
        <p:style>
          <a:lnRef idx="1">
            <a:schemeClr val="dk1"/>
          </a:lnRef>
          <a:fillRef idx="2">
            <a:schemeClr val="dk1"/>
          </a:fillRef>
          <a:effectRef idx="1">
            <a:schemeClr val="dk1"/>
          </a:effectRef>
          <a:fontRef idx="minor">
            <a:schemeClr val="dk1"/>
          </a:fontRef>
        </p:style>
        <p:txBody>
          <a:bodyPr vert="horz" lIns="91440" tIns="45720" rIns="91440" bIns="45720" rtlCol="0">
            <a:noAutofit/>
          </a:bodyPr>
          <a:lstStyle/>
          <a:p>
            <a:pPr algn="l">
              <a:spcBef>
                <a:spcPts val="600"/>
              </a:spcBef>
              <a:spcAft>
                <a:spcPts val="600"/>
              </a:spcAft>
            </a:pPr>
            <a:r>
              <a:rPr lang="en-US" sz="18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gn="l">
              <a:lnSpc>
                <a:spcPct val="120000"/>
              </a:lnSpc>
              <a:spcBef>
                <a:spcPts val="1000"/>
              </a:spcBef>
              <a:spcAft>
                <a:spcPts val="600"/>
              </a:spcAft>
              <a:buFont typeface="Arial" panose="020B0604020202020204" pitchFamily="34" charset="0"/>
              <a:buChar char="•"/>
            </a:pPr>
            <a:r>
              <a:rPr lang="en-GB" sz="1400" b="1" dirty="0" smtClean="0">
                <a:solidFill>
                  <a:schemeClr val="tx1"/>
                </a:solidFill>
                <a:latin typeface="Arial" panose="020B0604020202020204" pitchFamily="34" charset="0"/>
                <a:cs typeface="Arial" panose="020B0604020202020204" pitchFamily="34" charset="0"/>
              </a:rPr>
              <a:t>know </a:t>
            </a:r>
            <a:r>
              <a:rPr lang="en-GB" sz="1400" b="1" dirty="0">
                <a:solidFill>
                  <a:schemeClr val="tx1"/>
                </a:solidFill>
                <a:latin typeface="Arial" panose="020B0604020202020204" pitchFamily="34" charset="0"/>
                <a:cs typeface="Arial" panose="020B0604020202020204" pitchFamily="34" charset="0"/>
              </a:rPr>
              <a:t>and understand the reasons why sports performers use drugs</a:t>
            </a:r>
          </a:p>
          <a:p>
            <a:pPr marL="214313" indent="-214313" algn="l">
              <a:lnSpc>
                <a:spcPct val="120000"/>
              </a:lnSpc>
              <a:spcBef>
                <a:spcPts val="1000"/>
              </a:spcBef>
              <a:spcAft>
                <a:spcPts val="600"/>
              </a:spcAft>
              <a:buFont typeface="Arial" panose="020B0604020202020204" pitchFamily="34" charset="0"/>
              <a:buChar char="•"/>
            </a:pPr>
            <a:r>
              <a:rPr lang="en-GB" sz="1400" b="1" dirty="0" smtClean="0">
                <a:solidFill>
                  <a:schemeClr val="tx1"/>
                </a:solidFill>
                <a:latin typeface="Arial" panose="020B0604020202020204" pitchFamily="34" charset="0"/>
                <a:cs typeface="Arial" panose="020B0604020202020204" pitchFamily="34" charset="0"/>
              </a:rPr>
              <a:t>know </a:t>
            </a:r>
            <a:r>
              <a:rPr lang="en-GB" sz="1400" b="1" dirty="0">
                <a:solidFill>
                  <a:schemeClr val="tx1"/>
                </a:solidFill>
                <a:latin typeface="Arial" panose="020B0604020202020204" pitchFamily="34" charset="0"/>
                <a:cs typeface="Arial" panose="020B0604020202020204" pitchFamily="34" charset="0"/>
              </a:rPr>
              <a:t>the types of drugs and their effect on performance:</a:t>
            </a:r>
          </a:p>
          <a:p>
            <a:pPr marL="557213" lvl="1" indent="-214313" algn="l">
              <a:spcBef>
                <a:spcPts val="600"/>
              </a:spcBef>
              <a:spcAft>
                <a:spcPts val="600"/>
              </a:spcAft>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anabolic steroids</a:t>
            </a:r>
          </a:p>
          <a:p>
            <a:pPr marL="557213" lvl="1" indent="-214313" algn="l">
              <a:spcBef>
                <a:spcPts val="600"/>
              </a:spcBef>
              <a:spcAft>
                <a:spcPts val="600"/>
              </a:spcAft>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beta blockers</a:t>
            </a:r>
          </a:p>
          <a:p>
            <a:pPr marL="557213" lvl="1" indent="-214313" algn="l">
              <a:spcBef>
                <a:spcPts val="600"/>
              </a:spcBef>
              <a:spcAft>
                <a:spcPts val="600"/>
              </a:spcAft>
              <a:buFont typeface="Arial" panose="020B0604020202020204" pitchFamily="34" charset="0"/>
              <a:buChar char="•"/>
            </a:pPr>
            <a:r>
              <a:rPr lang="en-GB" sz="1200" b="1" dirty="0" smtClean="0">
                <a:solidFill>
                  <a:schemeClr val="tx1"/>
                </a:solidFill>
                <a:latin typeface="Arial" panose="020B0604020202020204" pitchFamily="34" charset="0"/>
                <a:cs typeface="Arial" panose="020B0604020202020204" pitchFamily="34" charset="0"/>
              </a:rPr>
              <a:t>Stimulants.</a:t>
            </a:r>
            <a:endParaRPr lang="en-GB" sz="1200" b="1" dirty="0">
              <a:solidFill>
                <a:schemeClr val="tx1"/>
              </a:solidFill>
              <a:latin typeface="Arial" panose="020B0604020202020204" pitchFamily="34" charset="0"/>
              <a:cs typeface="Arial" panose="020B0604020202020204" pitchFamily="34" charset="0"/>
            </a:endParaRPr>
          </a:p>
          <a:p>
            <a:pPr marL="214313" indent="-214313" algn="l">
              <a:lnSpc>
                <a:spcPct val="120000"/>
              </a:lnSpc>
              <a:spcBef>
                <a:spcPts val="1000"/>
              </a:spcBef>
              <a:spcAft>
                <a:spcPts val="600"/>
              </a:spcAft>
              <a:buFont typeface="Arial" panose="020B0604020202020204" pitchFamily="34" charset="0"/>
              <a:buChar char="•"/>
            </a:pPr>
            <a:r>
              <a:rPr lang="en-GB" sz="1400" b="1" dirty="0" smtClean="0">
                <a:solidFill>
                  <a:schemeClr val="tx1"/>
                </a:solidFill>
                <a:latin typeface="Arial" panose="020B0604020202020204" pitchFamily="34" charset="0"/>
                <a:cs typeface="Arial" panose="020B0604020202020204" pitchFamily="34" charset="0"/>
              </a:rPr>
              <a:t>give </a:t>
            </a:r>
            <a:r>
              <a:rPr lang="en-GB" sz="1400" b="1" dirty="0">
                <a:solidFill>
                  <a:schemeClr val="tx1"/>
                </a:solidFill>
                <a:latin typeface="Arial" panose="020B0604020202020204" pitchFamily="34" charset="0"/>
                <a:cs typeface="Arial" panose="020B0604020202020204" pitchFamily="34" charset="0"/>
              </a:rPr>
              <a:t>practical examples of the use of these drugs in sport.</a:t>
            </a:r>
          </a:p>
          <a:p>
            <a:pPr marL="214313" indent="-214313" algn="l">
              <a:lnSpc>
                <a:spcPct val="120000"/>
              </a:lnSpc>
              <a:spcBef>
                <a:spcPts val="1000"/>
              </a:spcBef>
              <a:spcAft>
                <a:spcPts val="600"/>
              </a:spcAft>
              <a:buFont typeface="Arial" panose="020B0604020202020204" pitchFamily="34" charset="0"/>
              <a:buChar char="•"/>
            </a:pPr>
            <a:r>
              <a:rPr lang="en-GB" sz="1400" b="1" dirty="0" smtClean="0">
                <a:solidFill>
                  <a:schemeClr val="tx1"/>
                </a:solidFill>
                <a:latin typeface="Arial" panose="020B0604020202020204" pitchFamily="34" charset="0"/>
                <a:cs typeface="Arial" panose="020B0604020202020204" pitchFamily="34" charset="0"/>
              </a:rPr>
              <a:t>know </a:t>
            </a:r>
            <a:r>
              <a:rPr lang="en-GB" sz="1400" b="1" dirty="0">
                <a:solidFill>
                  <a:schemeClr val="tx1"/>
                </a:solidFill>
                <a:latin typeface="Arial" panose="020B0604020202020204" pitchFamily="34" charset="0"/>
                <a:cs typeface="Arial" panose="020B0604020202020204" pitchFamily="34" charset="0"/>
              </a:rPr>
              <a:t>and understand the impact of drug use in sport:</a:t>
            </a:r>
          </a:p>
          <a:p>
            <a:pPr marL="557213" lvl="1" indent="-214313" algn="l">
              <a:spcBef>
                <a:spcPts val="600"/>
              </a:spcBef>
              <a:spcAft>
                <a:spcPts val="600"/>
              </a:spcAft>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on performers</a:t>
            </a:r>
          </a:p>
          <a:p>
            <a:pPr marL="557213" lvl="1" indent="-214313" algn="l">
              <a:spcBef>
                <a:spcPts val="600"/>
              </a:spcBef>
              <a:spcAft>
                <a:spcPts val="600"/>
              </a:spcAft>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on sport </a:t>
            </a:r>
            <a:r>
              <a:rPr lang="en-GB" sz="1200" b="1" dirty="0" smtClean="0">
                <a:solidFill>
                  <a:schemeClr val="tx1"/>
                </a:solidFill>
                <a:latin typeface="Arial" panose="020B0604020202020204" pitchFamily="34" charset="0"/>
                <a:cs typeface="Arial" panose="020B0604020202020204" pitchFamily="34" charset="0"/>
              </a:rPr>
              <a:t>itself.</a:t>
            </a:r>
            <a:endParaRPr lang="en-GB" sz="1200" b="1" dirty="0">
              <a:solidFill>
                <a:schemeClr val="tx1"/>
              </a:solidFill>
              <a:latin typeface="Arial" panose="020B0604020202020204" pitchFamily="34" charset="0"/>
              <a:cs typeface="Arial" panose="020B0604020202020204" pitchFamily="34" charset="0"/>
            </a:endParaRPr>
          </a:p>
          <a:p>
            <a:pPr marL="557213" lvl="1" indent="-214313" algn="l">
              <a:spcBef>
                <a:spcPts val="600"/>
              </a:spcBef>
              <a:spcAft>
                <a:spcPts val="600"/>
              </a:spcAft>
              <a:buChar char="•"/>
            </a:pPr>
            <a:endParaRPr lang="en-GB" sz="1200" b="1" dirty="0">
              <a:solidFill>
                <a:schemeClr val="tx1"/>
              </a:solidFill>
              <a:latin typeface="Arial" panose="020B0604020202020204" pitchFamily="34" charset="0"/>
              <a:cs typeface="Arial" panose="020B0604020202020204" pitchFamily="34" charset="0"/>
            </a:endParaRPr>
          </a:p>
          <a:p>
            <a:pPr algn="l">
              <a:spcBef>
                <a:spcPts val="600"/>
              </a:spcBef>
              <a:spcAft>
                <a:spcPts val="600"/>
              </a:spcAft>
            </a:pPr>
            <a:endParaRPr lang="en-US" sz="1800" cap="all" dirty="0">
              <a:solidFill>
                <a:schemeClr val="tx1"/>
              </a:solidFill>
              <a:latin typeface="Arial" panose="020B0604020202020204" pitchFamily="34" charset="0"/>
              <a:cs typeface="Arial" panose="020B0604020202020204" pitchFamily="34" charset="0"/>
            </a:endParaRPr>
          </a:p>
          <a:p>
            <a:pPr algn="l">
              <a:spcBef>
                <a:spcPts val="600"/>
              </a:spcBef>
              <a:spcAft>
                <a:spcPts val="600"/>
              </a:spcAft>
            </a:pPr>
            <a:endParaRPr lang="en-US" sz="1800" cap="all" dirty="0">
              <a:solidFill>
                <a:schemeClr val="tx1"/>
              </a:solidFill>
              <a:latin typeface="Arial" panose="020B0604020202020204" pitchFamily="34" charset="0"/>
              <a:cs typeface="Arial" panose="020B0604020202020204" pitchFamily="34" charset="0"/>
            </a:endParaRPr>
          </a:p>
          <a:p>
            <a:pPr algn="l">
              <a:spcBef>
                <a:spcPts val="600"/>
              </a:spcBef>
              <a:spcAft>
                <a:spcPts val="600"/>
              </a:spcAft>
            </a:pPr>
            <a:endParaRPr lang="en-US" sz="1800" cap="all" dirty="0">
              <a:solidFill>
                <a:schemeClr val="tx1"/>
              </a:solidFill>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3BCE1A9B-DC48-45D9-A0F9-C8B84A901DA0}"/>
              </a:ext>
            </a:extLst>
          </p:cNvPr>
          <p:cNvSpPr txBox="1">
            <a:spLocks/>
          </p:cNvSpPr>
          <p:nvPr/>
        </p:nvSpPr>
        <p:spPr>
          <a:xfrm>
            <a:off x="75424" y="2113375"/>
            <a:ext cx="2539841" cy="792078"/>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400" dirty="0" smtClean="0"/>
              <a:t>LEARNING OUTCOMES</a:t>
            </a:r>
            <a:endParaRPr lang="en-GB" sz="2400" dirty="0">
              <a:solidFill>
                <a:srgbClr val="000000"/>
              </a:solidFill>
            </a:endParaRPr>
          </a:p>
        </p:txBody>
      </p:sp>
    </p:spTree>
    <p:extLst>
      <p:ext uri="{BB962C8B-B14F-4D97-AF65-F5344CB8AC3E}">
        <p14:creationId xmlns:p14="http://schemas.microsoft.com/office/powerpoint/2010/main" val="416853846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3807" y="881425"/>
            <a:ext cx="8815331" cy="1323439"/>
          </a:xfrm>
          <a:prstGeom prst="rect">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GB" sz="1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Using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performance enhancing drugs in sport is an  example of </a:t>
            </a:r>
            <a:r>
              <a:rPr lang="en-GB" sz="1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DEVIANCE</a:t>
            </a:r>
          </a:p>
          <a:p>
            <a:endParaRPr lang="en-GB"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600" dirty="0" smtClean="0">
                <a:latin typeface="Arial" panose="020B0604020202020204" pitchFamily="34" charset="0"/>
                <a:cs typeface="Arial" panose="020B0604020202020204" pitchFamily="34" charset="0"/>
              </a:rPr>
              <a:t>Definition: A </a:t>
            </a:r>
            <a:r>
              <a:rPr lang="en-GB" sz="1600" dirty="0">
                <a:latin typeface="Arial" panose="020B0604020202020204" pitchFamily="34" charset="0"/>
                <a:cs typeface="Arial" panose="020B0604020202020204" pitchFamily="34" charset="0"/>
              </a:rPr>
              <a:t>drug is a chemical substance that is used to improve any form </a:t>
            </a:r>
            <a:r>
              <a:rPr lang="en-GB" sz="1600" dirty="0" smtClean="0">
                <a:latin typeface="Arial" panose="020B0604020202020204" pitchFamily="34" charset="0"/>
                <a:cs typeface="Arial" panose="020B0604020202020204" pitchFamily="34" charset="0"/>
              </a:rPr>
              <a:t>of </a:t>
            </a:r>
            <a:r>
              <a:rPr lang="en-GB" sz="1600" dirty="0">
                <a:latin typeface="Arial" panose="020B0604020202020204" pitchFamily="34" charset="0"/>
                <a:cs typeface="Arial" panose="020B0604020202020204" pitchFamily="34" charset="0"/>
              </a:rPr>
              <a:t>activity </a:t>
            </a:r>
            <a:r>
              <a:rPr lang="en-GB" sz="1600" dirty="0" smtClean="0">
                <a:latin typeface="Arial" panose="020B0604020202020204" pitchFamily="34" charset="0"/>
                <a:cs typeface="Arial" panose="020B0604020202020204" pitchFamily="34" charset="0"/>
              </a:rPr>
              <a:t>performance </a:t>
            </a:r>
            <a:r>
              <a:rPr lang="en-GB" sz="1600" dirty="0">
                <a:latin typeface="Arial" panose="020B0604020202020204" pitchFamily="34" charset="0"/>
                <a:cs typeface="Arial" panose="020B0604020202020204" pitchFamily="34" charset="0"/>
              </a:rPr>
              <a:t>in humans. </a:t>
            </a:r>
          </a:p>
          <a:p>
            <a:r>
              <a:rPr lang="en-GB" sz="1600" dirty="0">
                <a:latin typeface="Arial" panose="020B0604020202020204" pitchFamily="34" charset="0"/>
                <a:cs typeface="Arial" panose="020B0604020202020204" pitchFamily="34" charset="0"/>
              </a:rPr>
              <a:t>They may also cause some effects that are both unpleasant and unwanted </a:t>
            </a:r>
            <a:r>
              <a:rPr lang="en-GB" sz="1600" dirty="0" smtClean="0">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side effects</a:t>
            </a:r>
            <a:r>
              <a:rPr lang="en-GB" sz="1600" dirty="0" smtClean="0">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F548BFFC-776C-4EE3-B4B8-B23CB062E64B}"/>
              </a:ext>
            </a:extLst>
          </p:cNvPr>
          <p:cNvSpPr txBox="1"/>
          <p:nvPr/>
        </p:nvSpPr>
        <p:spPr>
          <a:xfrm>
            <a:off x="108000" y="2348880"/>
            <a:ext cx="5662391" cy="3554819"/>
          </a:xfrm>
          <a:prstGeom prst="rect">
            <a:avLst/>
          </a:prstGeom>
          <a:noFill/>
        </p:spPr>
        <p:txBody>
          <a:bodyPr wrap="square" rtlCol="0">
            <a:spAutoFit/>
          </a:bodyPr>
          <a:lstStyle/>
          <a:p>
            <a:r>
              <a:rPr lang="en-GB" sz="1500" dirty="0">
                <a:latin typeface="Arial" panose="020B0604020202020204" pitchFamily="34" charset="0"/>
                <a:cs typeface="Arial" panose="020B0604020202020204" pitchFamily="34" charset="0"/>
              </a:rPr>
              <a:t>Substances and methods are prohibited in sports for various reasons including</a:t>
            </a:r>
            <a:r>
              <a:rPr lang="en-GB" sz="1500" dirty="0" smtClean="0">
                <a:latin typeface="Arial" panose="020B0604020202020204" pitchFamily="34" charset="0"/>
                <a:cs typeface="Arial" panose="020B0604020202020204" pitchFamily="34" charset="0"/>
              </a:rPr>
              <a:t>:</a:t>
            </a:r>
            <a:endParaRPr lang="en-GB" sz="1500" dirty="0">
              <a:latin typeface="Arial" panose="020B0604020202020204" pitchFamily="34" charset="0"/>
              <a:cs typeface="Arial" panose="020B0604020202020204" pitchFamily="34" charset="0"/>
            </a:endParaRPr>
          </a:p>
          <a:p>
            <a:endParaRPr lang="en-GB" sz="1500"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pPr>
            <a:r>
              <a:rPr lang="en-GB" sz="1500" dirty="0">
                <a:latin typeface="Arial" panose="020B0604020202020204" pitchFamily="34" charset="0"/>
                <a:cs typeface="Arial" panose="020B0604020202020204" pitchFamily="34" charset="0"/>
              </a:rPr>
              <a:t>p</a:t>
            </a:r>
            <a:r>
              <a:rPr lang="en-GB" sz="1500" dirty="0" smtClean="0">
                <a:latin typeface="Arial" panose="020B0604020202020204" pitchFamily="34" charset="0"/>
                <a:cs typeface="Arial" panose="020B0604020202020204" pitchFamily="34" charset="0"/>
              </a:rPr>
              <a:t>erformance-enhancing </a:t>
            </a:r>
            <a:r>
              <a:rPr lang="en-GB" sz="1500" dirty="0">
                <a:latin typeface="Arial" panose="020B0604020202020204" pitchFamily="34" charset="0"/>
                <a:cs typeface="Arial" panose="020B0604020202020204" pitchFamily="34" charset="0"/>
              </a:rPr>
              <a:t>effects, which contravene the ethics of sport and undermine the principles of fair </a:t>
            </a:r>
            <a:r>
              <a:rPr lang="en-GB" sz="1500" dirty="0" smtClean="0">
                <a:latin typeface="Arial" panose="020B0604020202020204" pitchFamily="34" charset="0"/>
                <a:cs typeface="Arial" panose="020B0604020202020204" pitchFamily="34" charset="0"/>
              </a:rPr>
              <a:t>participation</a:t>
            </a:r>
            <a:endParaRPr lang="en-GB" sz="1500" dirty="0">
              <a:latin typeface="Arial" panose="020B0604020202020204" pitchFamily="34" charset="0"/>
              <a:cs typeface="Arial" panose="020B0604020202020204" pitchFamily="34" charset="0"/>
            </a:endParaRPr>
          </a:p>
          <a:p>
            <a:endParaRPr lang="en-GB" sz="1500"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pPr>
            <a:r>
              <a:rPr lang="en-GB" sz="1500" dirty="0" smtClean="0">
                <a:latin typeface="Arial" panose="020B0604020202020204" pitchFamily="34" charset="0"/>
                <a:cs typeface="Arial" panose="020B0604020202020204" pitchFamily="34" charset="0"/>
              </a:rPr>
              <a:t>health </a:t>
            </a:r>
            <a:r>
              <a:rPr lang="en-GB" sz="1500" dirty="0">
                <a:latin typeface="Arial" panose="020B0604020202020204" pitchFamily="34" charset="0"/>
                <a:cs typeface="Arial" panose="020B0604020202020204" pitchFamily="34" charset="0"/>
              </a:rPr>
              <a:t>and safety of the athlete - some drug misuse may cause serious side effects, which can compromise an athlete's health. Using substances to mask pain/injury could make an injury worse or cause permanent damage.  Some drug misuse may be harmful to other athletes participating in the </a:t>
            </a:r>
            <a:r>
              <a:rPr lang="en-GB" sz="1500" dirty="0" smtClean="0">
                <a:latin typeface="Arial" panose="020B0604020202020204" pitchFamily="34" charset="0"/>
                <a:cs typeface="Arial" panose="020B0604020202020204" pitchFamily="34" charset="0"/>
              </a:rPr>
              <a:t>sport</a:t>
            </a:r>
            <a:endParaRPr lang="en-GB" sz="1500" dirty="0">
              <a:latin typeface="Arial" panose="020B0604020202020204" pitchFamily="34" charset="0"/>
              <a:cs typeface="Arial" panose="020B0604020202020204" pitchFamily="34" charset="0"/>
            </a:endParaRPr>
          </a:p>
          <a:p>
            <a:endParaRPr lang="en-GB" sz="15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500" dirty="0">
                <a:latin typeface="Arial" panose="020B0604020202020204" pitchFamily="34" charset="0"/>
                <a:cs typeface="Arial" panose="020B0604020202020204" pitchFamily="34" charset="0"/>
              </a:rPr>
              <a:t>i</a:t>
            </a:r>
            <a:r>
              <a:rPr lang="en-GB" sz="1500" dirty="0" smtClean="0">
                <a:latin typeface="Arial" panose="020B0604020202020204" pitchFamily="34" charset="0"/>
                <a:cs typeface="Arial" panose="020B0604020202020204" pitchFamily="34" charset="0"/>
              </a:rPr>
              <a:t>llegality </a:t>
            </a:r>
            <a:r>
              <a:rPr lang="en-GB" sz="1500" dirty="0">
                <a:latin typeface="Arial" panose="020B0604020202020204" pitchFamily="34" charset="0"/>
                <a:cs typeface="Arial" panose="020B0604020202020204" pitchFamily="34" charset="0"/>
              </a:rPr>
              <a:t>- it is forbidden by law to possess or supply some substances.</a:t>
            </a:r>
          </a:p>
        </p:txBody>
      </p:sp>
      <p:sp>
        <p:nvSpPr>
          <p:cNvPr id="6" name="Title 1">
            <a:extLst>
              <a:ext uri="{FF2B5EF4-FFF2-40B4-BE49-F238E27FC236}">
                <a16:creationId xmlns:a16="http://schemas.microsoft.com/office/drawing/2014/main" id="{1A394F15-7DCC-4DDB-8480-27D3C345C211}"/>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5000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Performance enhancing drugs </a:t>
            </a:r>
          </a:p>
        </p:txBody>
      </p:sp>
      <p:pic>
        <p:nvPicPr>
          <p:cNvPr id="7" name="Picture 6" descr="Five syringes threaded in soccer ball. Copy space">
            <a:extLst>
              <a:ext uri="{FF2B5EF4-FFF2-40B4-BE49-F238E27FC236}">
                <a16:creationId xmlns:a16="http://schemas.microsoft.com/office/drawing/2014/main" id="{3C4D9B20-9746-46FC-A49F-857647703AF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724128" y="2924944"/>
            <a:ext cx="3255010" cy="2441575"/>
          </a:xfrm>
          <a:prstGeom prst="rect">
            <a:avLst/>
          </a:prstGeom>
        </p:spPr>
      </p:pic>
    </p:spTree>
    <p:extLst>
      <p:ext uri="{BB962C8B-B14F-4D97-AF65-F5344CB8AC3E}">
        <p14:creationId xmlns:p14="http://schemas.microsoft.com/office/powerpoint/2010/main" val="7600870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E6B0A21-01B1-4791-BDAB-D4DF55EFB7BE}"/>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5000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Performance enhancing drugs </a:t>
            </a:r>
          </a:p>
        </p:txBody>
      </p:sp>
      <p:sp>
        <p:nvSpPr>
          <p:cNvPr id="5" name="Content Placeholder 2">
            <a:extLst>
              <a:ext uri="{FF2B5EF4-FFF2-40B4-BE49-F238E27FC236}">
                <a16:creationId xmlns:a16="http://schemas.microsoft.com/office/drawing/2014/main" id="{E2F008C5-7598-4018-8EA7-79FF52F3BDFE}"/>
              </a:ext>
            </a:extLst>
          </p:cNvPr>
          <p:cNvSpPr txBox="1">
            <a:spLocks/>
          </p:cNvSpPr>
          <p:nvPr/>
        </p:nvSpPr>
        <p:spPr>
          <a:xfrm>
            <a:off x="123023" y="1628800"/>
            <a:ext cx="8873837" cy="381642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000" dirty="0" smtClean="0"/>
              <a:t>to </a:t>
            </a:r>
            <a:r>
              <a:rPr lang="en-GB" sz="2000" dirty="0"/>
              <a:t>perform </a:t>
            </a:r>
            <a:r>
              <a:rPr lang="en-GB" sz="2000" dirty="0" smtClean="0"/>
              <a:t>better</a:t>
            </a:r>
            <a:endParaRPr lang="en-GB" sz="2000" dirty="0"/>
          </a:p>
          <a:p>
            <a:r>
              <a:rPr lang="en-GB" sz="2000" dirty="0" smtClean="0"/>
              <a:t>peer pressure </a:t>
            </a:r>
            <a:r>
              <a:rPr lang="en-GB" sz="2000" dirty="0"/>
              <a:t>(everyone else is doing it, so why shouldn’t I?)</a:t>
            </a:r>
          </a:p>
          <a:p>
            <a:r>
              <a:rPr lang="en-GB" sz="2000" dirty="0" smtClean="0"/>
              <a:t>pressure </a:t>
            </a:r>
            <a:r>
              <a:rPr lang="en-GB" sz="2000" dirty="0"/>
              <a:t>to become and/or remain the best</a:t>
            </a:r>
          </a:p>
          <a:p>
            <a:r>
              <a:rPr lang="en-GB" sz="2000" dirty="0" smtClean="0"/>
              <a:t>pressure </a:t>
            </a:r>
            <a:r>
              <a:rPr lang="en-GB" sz="2000" dirty="0"/>
              <a:t>from their </a:t>
            </a:r>
            <a:r>
              <a:rPr lang="en-GB" sz="2000" dirty="0" smtClean="0"/>
              <a:t>coach/trainer</a:t>
            </a:r>
            <a:endParaRPr lang="en-GB" sz="2000" dirty="0"/>
          </a:p>
          <a:p>
            <a:r>
              <a:rPr lang="en-GB" sz="2000" dirty="0" smtClean="0"/>
              <a:t>financial </a:t>
            </a:r>
            <a:r>
              <a:rPr lang="en-GB" sz="2000" dirty="0"/>
              <a:t>benefits that come with being the </a:t>
            </a:r>
            <a:r>
              <a:rPr lang="en-GB" sz="2000" dirty="0" smtClean="0"/>
              <a:t>best</a:t>
            </a:r>
            <a:endParaRPr lang="en-GB" sz="2000" dirty="0"/>
          </a:p>
          <a:p>
            <a:r>
              <a:rPr lang="en-GB" sz="2000" dirty="0" smtClean="0"/>
              <a:t>to </a:t>
            </a:r>
            <a:r>
              <a:rPr lang="en-GB" sz="2000" dirty="0"/>
              <a:t>improve physically</a:t>
            </a:r>
          </a:p>
          <a:p>
            <a:pPr lvl="1"/>
            <a:r>
              <a:rPr lang="en-GB" sz="2000" dirty="0" smtClean="0"/>
              <a:t>increase strength</a:t>
            </a:r>
            <a:endParaRPr lang="en-GB" sz="2000" dirty="0"/>
          </a:p>
          <a:p>
            <a:pPr lvl="1"/>
            <a:r>
              <a:rPr lang="en-GB" sz="2000" dirty="0" smtClean="0"/>
              <a:t>improve aggression</a:t>
            </a:r>
            <a:endParaRPr lang="en-GB" sz="2000" dirty="0"/>
          </a:p>
          <a:p>
            <a:pPr lvl="1"/>
            <a:r>
              <a:rPr lang="en-GB" sz="2000" dirty="0" smtClean="0"/>
              <a:t>have </a:t>
            </a:r>
            <a:r>
              <a:rPr lang="en-GB" sz="2000" dirty="0"/>
              <a:t>more </a:t>
            </a:r>
            <a:r>
              <a:rPr lang="en-GB" sz="2000" dirty="0" smtClean="0"/>
              <a:t>energy</a:t>
            </a:r>
            <a:endParaRPr lang="en-GB" sz="2000" dirty="0"/>
          </a:p>
          <a:p>
            <a:pPr lvl="1"/>
            <a:r>
              <a:rPr lang="en-GB" sz="2000" dirty="0" smtClean="0"/>
              <a:t>be </a:t>
            </a:r>
            <a:r>
              <a:rPr lang="en-GB" sz="2000" dirty="0"/>
              <a:t>able to control emotions more </a:t>
            </a:r>
            <a:r>
              <a:rPr lang="en-GB" sz="2000" dirty="0" smtClean="0"/>
              <a:t>easily.</a:t>
            </a:r>
            <a:endParaRPr lang="en-GB" sz="2000" dirty="0"/>
          </a:p>
          <a:p>
            <a:endParaRPr lang="en-GB" sz="2000" dirty="0"/>
          </a:p>
        </p:txBody>
      </p:sp>
      <p:sp>
        <p:nvSpPr>
          <p:cNvPr id="6" name="Title 1">
            <a:extLst>
              <a:ext uri="{FF2B5EF4-FFF2-40B4-BE49-F238E27FC236}">
                <a16:creationId xmlns:a16="http://schemas.microsoft.com/office/drawing/2014/main" id="{3BCE1A9B-DC48-45D9-A0F9-C8B84A901DA0}"/>
              </a:ext>
            </a:extLst>
          </p:cNvPr>
          <p:cNvSpPr txBox="1">
            <a:spLocks/>
          </p:cNvSpPr>
          <p:nvPr/>
        </p:nvSpPr>
        <p:spPr>
          <a:xfrm>
            <a:off x="123023" y="908752"/>
            <a:ext cx="8337409" cy="64804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000" dirty="0" smtClean="0"/>
              <a:t>Why might athletes use performance enhancing drugs?</a:t>
            </a:r>
            <a:endParaRPr lang="en-GB" sz="2000" dirty="0">
              <a:solidFill>
                <a:srgbClr val="000000"/>
              </a:solidFill>
            </a:endParaRPr>
          </a:p>
        </p:txBody>
      </p:sp>
    </p:spTree>
    <p:extLst>
      <p:ext uri="{BB962C8B-B14F-4D97-AF65-F5344CB8AC3E}">
        <p14:creationId xmlns:p14="http://schemas.microsoft.com/office/powerpoint/2010/main" val="37839173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7309" y="2237074"/>
            <a:ext cx="6292706" cy="1263934"/>
          </a:xfrm>
        </p:spPr>
        <p:txBody>
          <a:bodyPr>
            <a:noAutofit/>
          </a:bodyPr>
          <a:lstStyle/>
          <a:p>
            <a:pPr marL="0" indent="0">
              <a:spcAft>
                <a:spcPts val="600"/>
              </a:spcAft>
              <a:buNone/>
            </a:pPr>
            <a:r>
              <a:rPr lang="en-GB" sz="1600" b="1" dirty="0">
                <a:effectLst>
                  <a:outerShdw blurRad="38100" dist="38100" dir="2700000" algn="tl">
                    <a:srgbClr val="000000">
                      <a:alpha val="43137"/>
                    </a:srgbClr>
                  </a:outerShdw>
                </a:effectLst>
              </a:rPr>
              <a:t>What do they do? (why use them?)</a:t>
            </a:r>
          </a:p>
          <a:p>
            <a:pPr marL="0" indent="0">
              <a:buNone/>
            </a:pPr>
            <a:r>
              <a:rPr lang="en-GB" sz="1600" dirty="0"/>
              <a:t>Anabolic Steroids increase </a:t>
            </a:r>
            <a:r>
              <a:rPr lang="en-GB" sz="1600" b="1" dirty="0">
                <a:effectLst>
                  <a:outerShdw blurRad="38100" dist="38100" dir="2700000" algn="tl">
                    <a:srgbClr val="000000">
                      <a:alpha val="43137"/>
                    </a:srgbClr>
                  </a:outerShdw>
                </a:effectLst>
              </a:rPr>
              <a:t>muscle mass </a:t>
            </a:r>
            <a:r>
              <a:rPr lang="en-GB" sz="1600" dirty="0"/>
              <a:t>and develop </a:t>
            </a:r>
            <a:r>
              <a:rPr lang="en-GB" sz="1600" b="1" dirty="0">
                <a:effectLst>
                  <a:outerShdw blurRad="38100" dist="38100" dir="2700000" algn="tl">
                    <a:srgbClr val="000000">
                      <a:alpha val="43137"/>
                    </a:srgbClr>
                  </a:outerShdw>
                </a:effectLst>
              </a:rPr>
              <a:t>bone growth</a:t>
            </a:r>
            <a:r>
              <a:rPr lang="en-GB" sz="1600" dirty="0"/>
              <a:t>, thereby increasing the athletes </a:t>
            </a:r>
            <a:r>
              <a:rPr lang="en-GB" sz="1600" b="1" dirty="0">
                <a:effectLst>
                  <a:outerShdw blurRad="38100" dist="38100" dir="2700000" algn="tl">
                    <a:srgbClr val="000000">
                      <a:alpha val="43137"/>
                    </a:srgbClr>
                  </a:outerShdw>
                </a:effectLst>
              </a:rPr>
              <a:t>strength</a:t>
            </a:r>
            <a:r>
              <a:rPr lang="en-GB" sz="1600" dirty="0"/>
              <a:t> whilst at the same time allowing the athlete to train harder and recover quicker.</a:t>
            </a:r>
          </a:p>
          <a:p>
            <a:pPr marL="0" indent="0">
              <a:buNone/>
            </a:pPr>
            <a:endParaRPr lang="en-GB" sz="1600" dirty="0"/>
          </a:p>
        </p:txBody>
      </p:sp>
      <p:graphicFrame>
        <p:nvGraphicFramePr>
          <p:cNvPr id="9" name="Table 8"/>
          <p:cNvGraphicFramePr>
            <a:graphicFrameLocks noGrp="1"/>
          </p:cNvGraphicFramePr>
          <p:nvPr>
            <p:extLst>
              <p:ext uri="{D42A27DB-BD31-4B8C-83A1-F6EECF244321}">
                <p14:modId xmlns:p14="http://schemas.microsoft.com/office/powerpoint/2010/main" val="2695089188"/>
              </p:ext>
            </p:extLst>
          </p:nvPr>
        </p:nvGraphicFramePr>
        <p:xfrm>
          <a:off x="245960" y="3641377"/>
          <a:ext cx="8776680" cy="2163888"/>
        </p:xfrm>
        <a:graphic>
          <a:graphicData uri="http://schemas.openxmlformats.org/drawingml/2006/table">
            <a:tbl>
              <a:tblPr firstRow="1" bandRow="1">
                <a:tableStyleId>{5C22544A-7EE6-4342-B048-85BDC9FD1C3A}</a:tableStyleId>
              </a:tblPr>
              <a:tblGrid>
                <a:gridCol w="1841744">
                  <a:extLst>
                    <a:ext uri="{9D8B030D-6E8A-4147-A177-3AD203B41FA5}">
                      <a16:colId xmlns:a16="http://schemas.microsoft.com/office/drawing/2014/main" val="2392724848"/>
                    </a:ext>
                  </a:extLst>
                </a:gridCol>
                <a:gridCol w="3868590">
                  <a:extLst>
                    <a:ext uri="{9D8B030D-6E8A-4147-A177-3AD203B41FA5}">
                      <a16:colId xmlns:a16="http://schemas.microsoft.com/office/drawing/2014/main" val="3478346293"/>
                    </a:ext>
                  </a:extLst>
                </a:gridCol>
                <a:gridCol w="3066346">
                  <a:extLst>
                    <a:ext uri="{9D8B030D-6E8A-4147-A177-3AD203B41FA5}">
                      <a16:colId xmlns:a16="http://schemas.microsoft.com/office/drawing/2014/main" val="671899888"/>
                    </a:ext>
                  </a:extLst>
                </a:gridCol>
              </a:tblGrid>
              <a:tr h="528776">
                <a:tc>
                  <a:txBody>
                    <a:bodyPr/>
                    <a:lstStyle/>
                    <a:p>
                      <a:r>
                        <a:rPr lang="en-GB" sz="1400" dirty="0"/>
                        <a:t>Desired effects</a:t>
                      </a:r>
                    </a:p>
                  </a:txBody>
                  <a:tcPr marL="68582" marR="68582" marT="34296" marB="34296"/>
                </a:tc>
                <a:tc>
                  <a:txBody>
                    <a:bodyPr/>
                    <a:lstStyle/>
                    <a:p>
                      <a:r>
                        <a:rPr lang="en-GB" sz="1400" dirty="0"/>
                        <a:t>Negative side effects</a:t>
                      </a:r>
                    </a:p>
                  </a:txBody>
                  <a:tcPr marL="68582" marR="68582" marT="34296" marB="34296"/>
                </a:tc>
                <a:tc>
                  <a:txBody>
                    <a:bodyPr/>
                    <a:lstStyle/>
                    <a:p>
                      <a:r>
                        <a:rPr lang="en-GB" sz="1400" dirty="0"/>
                        <a:t>Sports performers who</a:t>
                      </a:r>
                      <a:r>
                        <a:rPr lang="en-GB" sz="1400" baseline="0" dirty="0"/>
                        <a:t> might take these</a:t>
                      </a:r>
                      <a:endParaRPr lang="en-GB" sz="1400" dirty="0"/>
                    </a:p>
                  </a:txBody>
                  <a:tcPr marL="68582" marR="68582" marT="34296" marB="34296"/>
                </a:tc>
                <a:extLst>
                  <a:ext uri="{0D108BD9-81ED-4DB2-BD59-A6C34878D82A}">
                    <a16:rowId xmlns:a16="http://schemas.microsoft.com/office/drawing/2014/main" val="604186280"/>
                  </a:ext>
                </a:extLst>
              </a:tr>
              <a:tr h="1635112">
                <a:tc>
                  <a:txBody>
                    <a:bodyPr/>
                    <a:lstStyle/>
                    <a:p>
                      <a:r>
                        <a:rPr lang="en-GB" sz="1200" dirty="0"/>
                        <a:t>Quicker </a:t>
                      </a:r>
                      <a:r>
                        <a:rPr lang="en-GB" sz="1200" dirty="0" smtClean="0"/>
                        <a:t>recovery</a:t>
                      </a:r>
                      <a:endParaRPr lang="en-GB" sz="1200" dirty="0"/>
                    </a:p>
                    <a:p>
                      <a:r>
                        <a:rPr lang="en-GB" sz="1200" dirty="0"/>
                        <a:t>Train harder</a:t>
                      </a:r>
                      <a:r>
                        <a:rPr lang="en-GB" sz="1200" baseline="0" dirty="0"/>
                        <a:t> and </a:t>
                      </a:r>
                      <a:r>
                        <a:rPr lang="en-GB" sz="1200" baseline="0" dirty="0" smtClean="0"/>
                        <a:t>longer</a:t>
                      </a:r>
                      <a:endParaRPr lang="en-GB" sz="1200" baseline="0" dirty="0"/>
                    </a:p>
                    <a:p>
                      <a:r>
                        <a:rPr lang="en-GB" sz="1200" baseline="0" dirty="0"/>
                        <a:t>Muscular </a:t>
                      </a:r>
                      <a:r>
                        <a:rPr lang="en-GB" sz="1200" baseline="0" dirty="0" smtClean="0"/>
                        <a:t>hypertrophy</a:t>
                      </a:r>
                      <a:endParaRPr lang="en-GB" sz="1200" baseline="0" dirty="0"/>
                    </a:p>
                    <a:p>
                      <a:r>
                        <a:rPr lang="en-GB" sz="1200" baseline="0" dirty="0"/>
                        <a:t>Increased </a:t>
                      </a:r>
                      <a:r>
                        <a:rPr lang="en-GB" sz="1200" baseline="0" dirty="0" smtClean="0"/>
                        <a:t>aggression</a:t>
                      </a:r>
                      <a:endParaRPr lang="en-GB" sz="1200" dirty="0"/>
                    </a:p>
                  </a:txBody>
                  <a:tcPr marL="68582" marR="68582" marT="34296" marB="34296"/>
                </a:tc>
                <a:tc>
                  <a:txBody>
                    <a:bodyPr/>
                    <a:lstStyle/>
                    <a:p>
                      <a:r>
                        <a:rPr lang="en-GB" sz="1200" dirty="0"/>
                        <a:t>Liver</a:t>
                      </a:r>
                      <a:r>
                        <a:rPr lang="en-GB" sz="1200" baseline="0" dirty="0"/>
                        <a:t> and kidney </a:t>
                      </a:r>
                      <a:r>
                        <a:rPr lang="en-GB" sz="1200" baseline="0" dirty="0" smtClean="0"/>
                        <a:t>damage</a:t>
                      </a:r>
                      <a:endParaRPr lang="en-GB" sz="1200" baseline="0" dirty="0"/>
                    </a:p>
                    <a:p>
                      <a:r>
                        <a:rPr lang="en-GB" sz="1200" baseline="0" dirty="0"/>
                        <a:t>High blood </a:t>
                      </a:r>
                      <a:r>
                        <a:rPr lang="en-GB" sz="1200" baseline="0" dirty="0" smtClean="0"/>
                        <a:t>pressure</a:t>
                      </a:r>
                      <a:endParaRPr lang="en-GB" sz="1200" baseline="0" dirty="0"/>
                    </a:p>
                    <a:p>
                      <a:r>
                        <a:rPr lang="en-GB" sz="1200" baseline="0" dirty="0" smtClean="0"/>
                        <a:t>Acne</a:t>
                      </a:r>
                      <a:endParaRPr lang="en-GB" sz="1200" baseline="0" dirty="0"/>
                    </a:p>
                    <a:p>
                      <a:r>
                        <a:rPr lang="en-GB" sz="1200" baseline="0" dirty="0"/>
                        <a:t>Reduced sperm count in </a:t>
                      </a:r>
                      <a:r>
                        <a:rPr lang="en-GB" sz="1200" baseline="0" dirty="0" smtClean="0"/>
                        <a:t>men</a:t>
                      </a:r>
                      <a:endParaRPr lang="en-GB" sz="1200" baseline="0" dirty="0"/>
                    </a:p>
                    <a:p>
                      <a:r>
                        <a:rPr lang="en-GB" sz="1200" baseline="0" dirty="0"/>
                        <a:t>Development of breasts in </a:t>
                      </a:r>
                      <a:r>
                        <a:rPr lang="en-GB" sz="1200" baseline="0" dirty="0" smtClean="0"/>
                        <a:t>men</a:t>
                      </a:r>
                      <a:endParaRPr lang="en-GB" sz="1200" baseline="0" dirty="0"/>
                    </a:p>
                    <a:p>
                      <a:r>
                        <a:rPr lang="en-GB" sz="1200" baseline="0" dirty="0"/>
                        <a:t>Facial hair growth, baldness and deepening of the voice in </a:t>
                      </a:r>
                      <a:r>
                        <a:rPr lang="en-GB" sz="1200" baseline="0" dirty="0" smtClean="0"/>
                        <a:t>females</a:t>
                      </a:r>
                      <a:endParaRPr lang="en-GB" sz="1200" baseline="0" dirty="0"/>
                    </a:p>
                    <a:p>
                      <a:r>
                        <a:rPr lang="en-GB" sz="1200" baseline="0" dirty="0"/>
                        <a:t>Increased </a:t>
                      </a:r>
                      <a:r>
                        <a:rPr lang="en-GB" sz="1200" baseline="0" dirty="0" smtClean="0"/>
                        <a:t>aggression</a:t>
                      </a:r>
                      <a:endParaRPr lang="en-GB" sz="1200" dirty="0"/>
                    </a:p>
                  </a:txBody>
                  <a:tcPr marL="68582" marR="68582" marT="34296" marB="34296"/>
                </a:tc>
                <a:tc>
                  <a:txBody>
                    <a:bodyPr/>
                    <a:lstStyle/>
                    <a:p>
                      <a:r>
                        <a:rPr lang="en-GB" sz="1200" dirty="0"/>
                        <a:t>Sprinters</a:t>
                      </a:r>
                    </a:p>
                    <a:p>
                      <a:r>
                        <a:rPr lang="en-GB" sz="1200" dirty="0"/>
                        <a:t>Long jumpers</a:t>
                      </a:r>
                    </a:p>
                    <a:p>
                      <a:r>
                        <a:rPr lang="en-GB" sz="1200" dirty="0"/>
                        <a:t>Boxers</a:t>
                      </a:r>
                    </a:p>
                    <a:p>
                      <a:r>
                        <a:rPr lang="en-GB" sz="1200" dirty="0"/>
                        <a:t>ANY</a:t>
                      </a:r>
                      <a:r>
                        <a:rPr lang="en-GB" sz="1200" baseline="0" dirty="0"/>
                        <a:t> EVENT/POSITION THAT REQUIRES </a:t>
                      </a:r>
                      <a:r>
                        <a:rPr lang="en-GB" sz="1200" b="1" baseline="0" dirty="0"/>
                        <a:t>POWER</a:t>
                      </a:r>
                      <a:endParaRPr lang="en-GB" sz="1200" b="1" dirty="0"/>
                    </a:p>
                  </a:txBody>
                  <a:tcPr marL="68582" marR="68582" marT="34296" marB="34296"/>
                </a:tc>
                <a:extLst>
                  <a:ext uri="{0D108BD9-81ED-4DB2-BD59-A6C34878D82A}">
                    <a16:rowId xmlns:a16="http://schemas.microsoft.com/office/drawing/2014/main" val="3935921862"/>
                  </a:ext>
                </a:extLst>
              </a:tr>
            </a:tbl>
          </a:graphicData>
        </a:graphic>
      </p:graphicFrame>
      <p:pic>
        <p:nvPicPr>
          <p:cNvPr id="7" name="Picture 6" descr="Funny retro nerd with one huge arm flexing his muscle over blue background">
            <a:extLst>
              <a:ext uri="{FF2B5EF4-FFF2-40B4-BE49-F238E27FC236}">
                <a16:creationId xmlns:a16="http://schemas.microsoft.com/office/drawing/2014/main" id="{538232F7-A2C5-4539-ADAB-E02317831B1F}"/>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6660232" y="2132856"/>
            <a:ext cx="2362408" cy="1429854"/>
          </a:xfrm>
          <a:prstGeom prst="rect">
            <a:avLst/>
          </a:prstGeom>
        </p:spPr>
      </p:pic>
      <p:sp>
        <p:nvSpPr>
          <p:cNvPr id="8" name="Rectangle 7"/>
          <p:cNvSpPr/>
          <p:nvPr/>
        </p:nvSpPr>
        <p:spPr>
          <a:xfrm>
            <a:off x="207309" y="953433"/>
            <a:ext cx="8815331" cy="1107996"/>
          </a:xfrm>
          <a:prstGeom prst="rect">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GB"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Anabolic Steroids</a:t>
            </a:r>
            <a:endParaRPr lang="en-GB"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endParaRPr lang="en-GB" sz="1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600" dirty="0" smtClean="0">
                <a:latin typeface="Arial" panose="020B0604020202020204" pitchFamily="34" charset="0"/>
                <a:cs typeface="Arial" panose="020B0604020202020204" pitchFamily="34" charset="0"/>
              </a:rPr>
              <a:t>Definition: A drug that mimics the male sex hormone </a:t>
            </a:r>
            <a:r>
              <a:rPr lang="en-GB" sz="1600" b="1" dirty="0" smtClean="0">
                <a:latin typeface="Arial" panose="020B0604020202020204" pitchFamily="34" charset="0"/>
                <a:cs typeface="Arial" panose="020B0604020202020204" pitchFamily="34" charset="0"/>
              </a:rPr>
              <a:t>testosterone </a:t>
            </a:r>
            <a:r>
              <a:rPr lang="en-GB" sz="1600" dirty="0" smtClean="0">
                <a:latin typeface="Arial" panose="020B0604020202020204" pitchFamily="34" charset="0"/>
                <a:cs typeface="Arial" panose="020B0604020202020204" pitchFamily="34" charset="0"/>
              </a:rPr>
              <a:t>which promotes bone and muscle growth</a:t>
            </a:r>
            <a:endParaRPr lang="en-GB" sz="1600" dirty="0">
              <a:latin typeface="Arial" panose="020B0604020202020204" pitchFamily="34" charset="0"/>
              <a:cs typeface="Arial" panose="020B0604020202020204" pitchFamily="34" charset="0"/>
            </a:endParaRPr>
          </a:p>
        </p:txBody>
      </p:sp>
      <p:sp>
        <p:nvSpPr>
          <p:cNvPr id="10" name="Title 1">
            <a:extLst>
              <a:ext uri="{FF2B5EF4-FFF2-40B4-BE49-F238E27FC236}">
                <a16:creationId xmlns:a16="http://schemas.microsoft.com/office/drawing/2014/main" id="{1A394F15-7DCC-4DDB-8480-27D3C345C211}"/>
              </a:ext>
            </a:extLst>
          </p:cNvPr>
          <p:cNvSpPr txBox="1">
            <a:spLocks/>
          </p:cNvSpPr>
          <p:nvPr/>
        </p:nvSpPr>
        <p:spPr>
          <a:xfrm>
            <a:off x="151502" y="72008"/>
            <a:ext cx="8917401" cy="936072"/>
          </a:xfrm>
          <a:prstGeom prst="rect">
            <a:avLst/>
          </a:prstGeom>
        </p:spPr>
        <p:txBody>
          <a:bodyPr vert="horz" lIns="91440" tIns="45720" rIns="91440" bIns="45720" rtlCol="0" anchor="ctr">
            <a:noAutofit/>
          </a:bodyPr>
          <a:lstStyle>
            <a:defPPr>
              <a:defRPr lang="en-US"/>
            </a:defPPr>
            <a:lvl1pPr>
              <a:spcBef>
                <a:spcPct val="5000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Performance enhancing drugs </a:t>
            </a:r>
          </a:p>
        </p:txBody>
      </p:sp>
    </p:spTree>
    <p:extLst>
      <p:ext uri="{BB962C8B-B14F-4D97-AF65-F5344CB8AC3E}">
        <p14:creationId xmlns:p14="http://schemas.microsoft.com/office/powerpoint/2010/main" val="15636767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par>
                          <p:cTn id="17" fill="hold">
                            <p:stCondLst>
                              <p:cond delay="500"/>
                            </p:stCondLst>
                            <p:childTnLst>
                              <p:par>
                                <p:cTn id="18" presetID="1" presetClass="entr" presetSubtype="0" fill="hold" nodeType="afterEffect">
                                  <p:stCondLst>
                                    <p:cond delay="0"/>
                                  </p:stCondLst>
                                  <p:childTnLst>
                                    <p:set>
                                      <p:cBhvr>
                                        <p:cTn id="19" dur="1" fill="hold">
                                          <p:stCondLst>
                                            <p:cond delay="499"/>
                                          </p:stCondLst>
                                        </p:cTn>
                                        <p:tgtEl>
                                          <p:spTgt spid="7"/>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3311" y="1945454"/>
            <a:ext cx="5159935" cy="2293143"/>
          </a:xfrm>
        </p:spPr>
        <p:txBody>
          <a:bodyPr>
            <a:normAutofit/>
          </a:bodyPr>
          <a:lstStyle/>
          <a:p>
            <a:pPr marL="0" indent="0">
              <a:spcAft>
                <a:spcPts val="600"/>
              </a:spcAft>
              <a:buNone/>
            </a:pPr>
            <a:r>
              <a:rPr lang="en-GB" sz="1600" b="1" dirty="0">
                <a:effectLst>
                  <a:outerShdw blurRad="38100" dist="38100" dir="2700000" algn="tl">
                    <a:srgbClr val="000000">
                      <a:alpha val="43137"/>
                    </a:srgbClr>
                  </a:outerShdw>
                </a:effectLst>
              </a:rPr>
              <a:t>What do they do? (why use them?)</a:t>
            </a:r>
            <a:endParaRPr lang="en-GB" sz="1600" dirty="0"/>
          </a:p>
          <a:p>
            <a:r>
              <a:rPr lang="en-GB" sz="1600" dirty="0"/>
              <a:t>i</a:t>
            </a:r>
            <a:r>
              <a:rPr lang="en-GB" sz="1600" dirty="0" smtClean="0"/>
              <a:t>n </a:t>
            </a:r>
            <a:r>
              <a:rPr lang="en-GB" sz="1600" dirty="0"/>
              <a:t>medicine, commonly prescribed for people with heart problems as their main function is to maintain a low heart </a:t>
            </a:r>
            <a:r>
              <a:rPr lang="en-GB" sz="1600" dirty="0" smtClean="0"/>
              <a:t>rate</a:t>
            </a:r>
            <a:endParaRPr lang="en-GB" sz="1600" dirty="0"/>
          </a:p>
          <a:p>
            <a:r>
              <a:rPr lang="en-GB" sz="1600" dirty="0" smtClean="0"/>
              <a:t>reduce </a:t>
            </a:r>
            <a:r>
              <a:rPr lang="en-GB" sz="1600" dirty="0"/>
              <a:t>stress and anxiety </a:t>
            </a:r>
            <a:r>
              <a:rPr lang="en-GB" sz="1600" dirty="0" smtClean="0"/>
              <a:t>levels</a:t>
            </a:r>
            <a:endParaRPr lang="en-GB" sz="1600" dirty="0"/>
          </a:p>
          <a:p>
            <a:r>
              <a:rPr lang="en-GB" sz="1600" dirty="0" smtClean="0"/>
              <a:t>can </a:t>
            </a:r>
            <a:r>
              <a:rPr lang="en-GB" sz="1600" dirty="0"/>
              <a:t>help sports where precision and a steady hand are needed (e.g. </a:t>
            </a:r>
            <a:r>
              <a:rPr lang="en-GB" sz="1600" dirty="0" smtClean="0"/>
              <a:t>archery/shooting/snooker/golf</a:t>
            </a:r>
            <a:r>
              <a:rPr lang="en-GB" sz="1600" dirty="0"/>
              <a:t>).</a:t>
            </a:r>
          </a:p>
          <a:p>
            <a:endParaRPr lang="en-GB" sz="1600" dirty="0"/>
          </a:p>
        </p:txBody>
      </p:sp>
      <p:graphicFrame>
        <p:nvGraphicFramePr>
          <p:cNvPr id="11" name="Table 10"/>
          <p:cNvGraphicFramePr>
            <a:graphicFrameLocks noGrp="1"/>
          </p:cNvGraphicFramePr>
          <p:nvPr>
            <p:extLst>
              <p:ext uri="{D42A27DB-BD31-4B8C-83A1-F6EECF244321}">
                <p14:modId xmlns:p14="http://schemas.microsoft.com/office/powerpoint/2010/main" val="1961655202"/>
              </p:ext>
            </p:extLst>
          </p:nvPr>
        </p:nvGraphicFramePr>
        <p:xfrm>
          <a:off x="163311" y="4293096"/>
          <a:ext cx="8815331" cy="1699809"/>
        </p:xfrm>
        <a:graphic>
          <a:graphicData uri="http://schemas.openxmlformats.org/drawingml/2006/table">
            <a:tbl>
              <a:tblPr firstRow="1" bandRow="1">
                <a:tableStyleId>{5C22544A-7EE6-4342-B048-85BDC9FD1C3A}</a:tableStyleId>
              </a:tblPr>
              <a:tblGrid>
                <a:gridCol w="2752505">
                  <a:extLst>
                    <a:ext uri="{9D8B030D-6E8A-4147-A177-3AD203B41FA5}">
                      <a16:colId xmlns:a16="http://schemas.microsoft.com/office/drawing/2014/main" val="3496877271"/>
                    </a:ext>
                  </a:extLst>
                </a:gridCol>
                <a:gridCol w="2160240">
                  <a:extLst>
                    <a:ext uri="{9D8B030D-6E8A-4147-A177-3AD203B41FA5}">
                      <a16:colId xmlns:a16="http://schemas.microsoft.com/office/drawing/2014/main" val="2801269393"/>
                    </a:ext>
                  </a:extLst>
                </a:gridCol>
                <a:gridCol w="3902586">
                  <a:extLst>
                    <a:ext uri="{9D8B030D-6E8A-4147-A177-3AD203B41FA5}">
                      <a16:colId xmlns:a16="http://schemas.microsoft.com/office/drawing/2014/main" val="590897654"/>
                    </a:ext>
                  </a:extLst>
                </a:gridCol>
              </a:tblGrid>
              <a:tr h="514301">
                <a:tc>
                  <a:txBody>
                    <a:bodyPr/>
                    <a:lstStyle/>
                    <a:p>
                      <a:r>
                        <a:rPr lang="en-GB" sz="1400" dirty="0"/>
                        <a:t>Desired effects</a:t>
                      </a:r>
                    </a:p>
                  </a:txBody>
                  <a:tcPr marL="68580" marR="68580" marT="34282" marB="34282"/>
                </a:tc>
                <a:tc>
                  <a:txBody>
                    <a:bodyPr/>
                    <a:lstStyle/>
                    <a:p>
                      <a:r>
                        <a:rPr lang="en-GB" sz="1400" dirty="0"/>
                        <a:t>Negative side effects</a:t>
                      </a:r>
                    </a:p>
                  </a:txBody>
                  <a:tcPr marL="68580" marR="68580" marT="34282" marB="34282"/>
                </a:tc>
                <a:tc>
                  <a:txBody>
                    <a:bodyPr/>
                    <a:lstStyle/>
                    <a:p>
                      <a:r>
                        <a:rPr lang="en-GB" sz="1400" dirty="0"/>
                        <a:t>Sports performers who might take these</a:t>
                      </a:r>
                    </a:p>
                  </a:txBody>
                  <a:tcPr marL="68580" marR="68580" marT="34282" marB="34282"/>
                </a:tc>
                <a:extLst>
                  <a:ext uri="{0D108BD9-81ED-4DB2-BD59-A6C34878D82A}">
                    <a16:rowId xmlns:a16="http://schemas.microsoft.com/office/drawing/2014/main" val="2018208255"/>
                  </a:ext>
                </a:extLst>
              </a:tr>
              <a:tr h="1185508">
                <a:tc>
                  <a:txBody>
                    <a:bodyPr/>
                    <a:lstStyle/>
                    <a:p>
                      <a:r>
                        <a:rPr lang="en-GB" sz="1400" dirty="0"/>
                        <a:t>Reduces heart </a:t>
                      </a:r>
                      <a:r>
                        <a:rPr lang="en-GB" sz="1400" dirty="0" smtClean="0"/>
                        <a:t>rate</a:t>
                      </a:r>
                      <a:endParaRPr lang="en-GB" sz="1400" dirty="0"/>
                    </a:p>
                    <a:p>
                      <a:r>
                        <a:rPr lang="en-GB" sz="1400" dirty="0"/>
                        <a:t>Keeps</a:t>
                      </a:r>
                      <a:r>
                        <a:rPr lang="en-GB" sz="1400" baseline="0" dirty="0"/>
                        <a:t> hand </a:t>
                      </a:r>
                      <a:r>
                        <a:rPr lang="en-GB" sz="1400" baseline="0" dirty="0" smtClean="0"/>
                        <a:t>steady</a:t>
                      </a:r>
                      <a:endParaRPr lang="en-GB" sz="1400" baseline="0" dirty="0"/>
                    </a:p>
                    <a:p>
                      <a:r>
                        <a:rPr lang="en-GB" sz="1400" baseline="0" dirty="0"/>
                        <a:t>Reduces the effect of </a:t>
                      </a:r>
                      <a:r>
                        <a:rPr lang="en-GB" sz="1400" baseline="0" dirty="0" smtClean="0"/>
                        <a:t>adrenaline</a:t>
                      </a:r>
                      <a:endParaRPr lang="en-GB" sz="1400" dirty="0"/>
                    </a:p>
                  </a:txBody>
                  <a:tcPr marL="68580" marR="68580" marT="34282" marB="34282"/>
                </a:tc>
                <a:tc>
                  <a:txBody>
                    <a:bodyPr/>
                    <a:lstStyle/>
                    <a:p>
                      <a:r>
                        <a:rPr lang="en-GB" sz="1400" dirty="0" smtClean="0"/>
                        <a:t>Dizziness</a:t>
                      </a:r>
                      <a:endParaRPr lang="en-GB" sz="1400" dirty="0"/>
                    </a:p>
                    <a:p>
                      <a:r>
                        <a:rPr lang="en-GB" sz="1400" dirty="0" smtClean="0"/>
                        <a:t>Nausea</a:t>
                      </a:r>
                      <a:endParaRPr lang="en-GB" sz="1400" dirty="0"/>
                    </a:p>
                    <a:p>
                      <a:r>
                        <a:rPr lang="en-GB" sz="1400" dirty="0" smtClean="0"/>
                        <a:t>Drowsiness/</a:t>
                      </a:r>
                      <a:r>
                        <a:rPr lang="en-GB" sz="1400" baseline="0" dirty="0" smtClean="0"/>
                        <a:t>fatigue</a:t>
                      </a:r>
                      <a:endParaRPr lang="en-GB" sz="1400" baseline="0" dirty="0"/>
                    </a:p>
                    <a:p>
                      <a:r>
                        <a:rPr lang="en-GB" sz="1400" baseline="0" dirty="0" smtClean="0"/>
                        <a:t>Headache</a:t>
                      </a:r>
                      <a:endParaRPr lang="en-GB" sz="1400" baseline="0" dirty="0"/>
                    </a:p>
                    <a:p>
                      <a:r>
                        <a:rPr lang="en-GB" sz="1400" baseline="0" dirty="0"/>
                        <a:t>Slow heart </a:t>
                      </a:r>
                      <a:r>
                        <a:rPr lang="en-GB" sz="1400" baseline="0" dirty="0" smtClean="0"/>
                        <a:t>beat</a:t>
                      </a:r>
                      <a:endParaRPr lang="en-GB" sz="1400" baseline="0" dirty="0"/>
                    </a:p>
                  </a:txBody>
                  <a:tcPr marL="68580" marR="68580" marT="34282" marB="34282"/>
                </a:tc>
                <a:tc>
                  <a:txBody>
                    <a:bodyPr/>
                    <a:lstStyle/>
                    <a:p>
                      <a:r>
                        <a:rPr lang="en-GB" sz="1400" dirty="0" smtClean="0"/>
                        <a:t>Archery</a:t>
                      </a:r>
                      <a:endParaRPr lang="en-GB" sz="1400" dirty="0"/>
                    </a:p>
                    <a:p>
                      <a:r>
                        <a:rPr lang="en-GB" sz="1400" dirty="0" smtClean="0"/>
                        <a:t>Shooting</a:t>
                      </a:r>
                      <a:endParaRPr lang="en-GB" sz="1400" dirty="0"/>
                    </a:p>
                    <a:p>
                      <a:r>
                        <a:rPr lang="en-GB" sz="1400" dirty="0"/>
                        <a:t>Any sports where performers need a steady hand</a:t>
                      </a:r>
                      <a:r>
                        <a:rPr lang="en-GB" sz="1400" baseline="0" dirty="0"/>
                        <a:t> and fine motor </a:t>
                      </a:r>
                      <a:r>
                        <a:rPr lang="en-GB" sz="1400" baseline="0" dirty="0" smtClean="0"/>
                        <a:t>control</a:t>
                      </a:r>
                      <a:endParaRPr lang="en-GB" sz="1400" dirty="0"/>
                    </a:p>
                  </a:txBody>
                  <a:tcPr marL="68580" marR="68580" marT="34282" marB="34282"/>
                </a:tc>
                <a:extLst>
                  <a:ext uri="{0D108BD9-81ED-4DB2-BD59-A6C34878D82A}">
                    <a16:rowId xmlns:a16="http://schemas.microsoft.com/office/drawing/2014/main" val="3377284393"/>
                  </a:ext>
                </a:extLst>
              </a:tr>
            </a:tbl>
          </a:graphicData>
        </a:graphic>
      </p:graphicFrame>
      <p:pic>
        <p:nvPicPr>
          <p:cNvPr id="8" name="Picture 7" descr="Kontiolahti, Finland - MARCH 5, 2017: Daria Virolaynen of Russia competes in the pursuit at the IBU Cup Biathlon 7">
            <a:extLst>
              <a:ext uri="{FF2B5EF4-FFF2-40B4-BE49-F238E27FC236}">
                <a16:creationId xmlns:a16="http://schemas.microsoft.com/office/drawing/2014/main" id="{940967B0-3091-408C-8718-601EBBCB1C0B}"/>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436096" y="1916832"/>
            <a:ext cx="3542546" cy="2271864"/>
          </a:xfrm>
          <a:prstGeom prst="rect">
            <a:avLst/>
          </a:prstGeom>
        </p:spPr>
      </p:pic>
      <p:sp>
        <p:nvSpPr>
          <p:cNvPr id="12" name="Rectangle 11"/>
          <p:cNvSpPr/>
          <p:nvPr/>
        </p:nvSpPr>
        <p:spPr>
          <a:xfrm>
            <a:off x="163311" y="880844"/>
            <a:ext cx="8815331" cy="861774"/>
          </a:xfrm>
          <a:prstGeom prst="rect">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GB"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Beta Blockers</a:t>
            </a:r>
            <a:endParaRPr lang="en-GB"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endParaRPr lang="en-GB" sz="1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600" dirty="0" smtClean="0">
                <a:latin typeface="Arial" panose="020B0604020202020204" pitchFamily="34" charset="0"/>
                <a:cs typeface="Arial" panose="020B0604020202020204" pitchFamily="34" charset="0"/>
              </a:rPr>
              <a:t>Definition: A drug that is used to control the heart rate and have a calming and relaxing affect</a:t>
            </a:r>
            <a:endParaRPr lang="en-GB" sz="1600" dirty="0">
              <a:latin typeface="Arial" panose="020B0604020202020204" pitchFamily="34" charset="0"/>
              <a:cs typeface="Arial" panose="020B0604020202020204" pitchFamily="34" charset="0"/>
            </a:endParaRPr>
          </a:p>
        </p:txBody>
      </p:sp>
      <p:sp>
        <p:nvSpPr>
          <p:cNvPr id="13" name="Title 1">
            <a:extLst>
              <a:ext uri="{FF2B5EF4-FFF2-40B4-BE49-F238E27FC236}">
                <a16:creationId xmlns:a16="http://schemas.microsoft.com/office/drawing/2014/main" id="{1A394F15-7DCC-4DDB-8480-27D3C345C211}"/>
              </a:ext>
            </a:extLst>
          </p:cNvPr>
          <p:cNvSpPr txBox="1">
            <a:spLocks/>
          </p:cNvSpPr>
          <p:nvPr/>
        </p:nvSpPr>
        <p:spPr>
          <a:xfrm>
            <a:off x="107504" y="-581"/>
            <a:ext cx="8917401" cy="936072"/>
          </a:xfrm>
          <a:prstGeom prst="rect">
            <a:avLst/>
          </a:prstGeom>
        </p:spPr>
        <p:txBody>
          <a:bodyPr vert="horz" lIns="91440" tIns="45720" rIns="91440" bIns="45720" rtlCol="0" anchor="ctr">
            <a:noAutofit/>
          </a:bodyPr>
          <a:lstStyle>
            <a:defPPr>
              <a:defRPr lang="en-US"/>
            </a:defPPr>
            <a:lvl1pPr>
              <a:spcBef>
                <a:spcPct val="5000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Performance enhancing drugs </a:t>
            </a:r>
          </a:p>
        </p:txBody>
      </p:sp>
    </p:spTree>
    <p:extLst>
      <p:ext uri="{BB962C8B-B14F-4D97-AF65-F5344CB8AC3E}">
        <p14:creationId xmlns:p14="http://schemas.microsoft.com/office/powerpoint/2010/main" val="287745232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par>
                          <p:cTn id="27" fill="hold">
                            <p:stCondLst>
                              <p:cond delay="500"/>
                            </p:stCondLst>
                            <p:childTnLst>
                              <p:par>
                                <p:cTn id="28" presetID="1" presetClass="entr" presetSubtype="0" fill="hold" nodeType="afterEffect">
                                  <p:stCondLst>
                                    <p:cond delay="0"/>
                                  </p:stCondLst>
                                  <p:childTnLst>
                                    <p:set>
                                      <p:cBhvr>
                                        <p:cTn id="29" dur="1" fill="hold">
                                          <p:stCondLst>
                                            <p:cond delay="499"/>
                                          </p:stCondLst>
                                        </p:cTn>
                                        <p:tgtEl>
                                          <p:spTgt spid="8"/>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645" y="2060848"/>
            <a:ext cx="5554475" cy="2520280"/>
          </a:xfrm>
        </p:spPr>
        <p:txBody>
          <a:bodyPr>
            <a:noAutofit/>
          </a:bodyPr>
          <a:lstStyle/>
          <a:p>
            <a:pPr marL="0" indent="0">
              <a:spcAft>
                <a:spcPts val="600"/>
              </a:spcAft>
              <a:buNone/>
            </a:pPr>
            <a:r>
              <a:rPr lang="en-GB" sz="1600" b="1" dirty="0">
                <a:effectLst>
                  <a:outerShdw blurRad="38100" dist="38100" dir="2700000" algn="tl">
                    <a:srgbClr val="000000">
                      <a:alpha val="43137"/>
                    </a:srgbClr>
                  </a:outerShdw>
                </a:effectLst>
              </a:rPr>
              <a:t>What do they do? (why use them?)</a:t>
            </a:r>
          </a:p>
          <a:p>
            <a:r>
              <a:rPr lang="en-GB" sz="1600" dirty="0" smtClean="0"/>
              <a:t>second </a:t>
            </a:r>
            <a:r>
              <a:rPr lang="en-GB" sz="1600" dirty="0"/>
              <a:t>most commonly used drugs in sport and include amphetamines, ephedrine and cocaine, as well as nicotine and </a:t>
            </a:r>
            <a:r>
              <a:rPr lang="en-GB" sz="1600" dirty="0" smtClean="0"/>
              <a:t>caffeine</a:t>
            </a:r>
            <a:endParaRPr lang="en-GB" sz="1600" dirty="0"/>
          </a:p>
          <a:p>
            <a:r>
              <a:rPr lang="en-GB" sz="1600" dirty="0" smtClean="0"/>
              <a:t>they </a:t>
            </a:r>
            <a:r>
              <a:rPr lang="en-GB" sz="1600" dirty="0"/>
              <a:t>increase alertness, enabling people to think more quickly by stimulating the central nervous system (CNS)</a:t>
            </a:r>
          </a:p>
          <a:p>
            <a:r>
              <a:rPr lang="en-GB" sz="1600" dirty="0" smtClean="0"/>
              <a:t>helps </a:t>
            </a:r>
            <a:r>
              <a:rPr lang="en-GB" sz="1600" dirty="0"/>
              <a:t>to overcome tiredness but also offsets the negative affects of lactic acid build up within the working muscles.</a:t>
            </a:r>
          </a:p>
        </p:txBody>
      </p:sp>
      <p:graphicFrame>
        <p:nvGraphicFramePr>
          <p:cNvPr id="8" name="Table 7"/>
          <p:cNvGraphicFramePr>
            <a:graphicFrameLocks noGrp="1"/>
          </p:cNvGraphicFramePr>
          <p:nvPr>
            <p:extLst>
              <p:ext uri="{D42A27DB-BD31-4B8C-83A1-F6EECF244321}">
                <p14:modId xmlns:p14="http://schemas.microsoft.com/office/powerpoint/2010/main" val="562650370"/>
              </p:ext>
            </p:extLst>
          </p:nvPr>
        </p:nvGraphicFramePr>
        <p:xfrm>
          <a:off x="163807" y="4653103"/>
          <a:ext cx="8810540" cy="1152161"/>
        </p:xfrm>
        <a:graphic>
          <a:graphicData uri="http://schemas.openxmlformats.org/drawingml/2006/table">
            <a:tbl>
              <a:tblPr firstRow="1" bandRow="1">
                <a:tableStyleId>{5C22544A-7EE6-4342-B048-85BDC9FD1C3A}</a:tableStyleId>
              </a:tblPr>
              <a:tblGrid>
                <a:gridCol w="2147377">
                  <a:extLst>
                    <a:ext uri="{9D8B030D-6E8A-4147-A177-3AD203B41FA5}">
                      <a16:colId xmlns:a16="http://schemas.microsoft.com/office/drawing/2014/main" val="616177404"/>
                    </a:ext>
                  </a:extLst>
                </a:gridCol>
                <a:gridCol w="1847627">
                  <a:extLst>
                    <a:ext uri="{9D8B030D-6E8A-4147-A177-3AD203B41FA5}">
                      <a16:colId xmlns:a16="http://schemas.microsoft.com/office/drawing/2014/main" val="600336607"/>
                    </a:ext>
                  </a:extLst>
                </a:gridCol>
                <a:gridCol w="4815536">
                  <a:extLst>
                    <a:ext uri="{9D8B030D-6E8A-4147-A177-3AD203B41FA5}">
                      <a16:colId xmlns:a16="http://schemas.microsoft.com/office/drawing/2014/main" val="2939731919"/>
                    </a:ext>
                  </a:extLst>
                </a:gridCol>
              </a:tblGrid>
              <a:tr h="357885">
                <a:tc>
                  <a:txBody>
                    <a:bodyPr/>
                    <a:lstStyle/>
                    <a:p>
                      <a:r>
                        <a:rPr lang="en-GB" sz="1400" dirty="0"/>
                        <a:t>Desired effects</a:t>
                      </a:r>
                    </a:p>
                  </a:txBody>
                  <a:tcPr marL="68580" marR="68580" marT="34282" marB="34282"/>
                </a:tc>
                <a:tc>
                  <a:txBody>
                    <a:bodyPr/>
                    <a:lstStyle/>
                    <a:p>
                      <a:r>
                        <a:rPr lang="en-GB" sz="1400" dirty="0"/>
                        <a:t>Negative side effects</a:t>
                      </a:r>
                    </a:p>
                  </a:txBody>
                  <a:tcPr marL="68580" marR="68580" marT="34282" marB="34282"/>
                </a:tc>
                <a:tc>
                  <a:txBody>
                    <a:bodyPr/>
                    <a:lstStyle/>
                    <a:p>
                      <a:r>
                        <a:rPr lang="en-GB" sz="1400" dirty="0"/>
                        <a:t>Sports performers who might take these</a:t>
                      </a:r>
                    </a:p>
                  </a:txBody>
                  <a:tcPr marL="68580" marR="68580" marT="34282" marB="34282"/>
                </a:tc>
                <a:extLst>
                  <a:ext uri="{0D108BD9-81ED-4DB2-BD59-A6C34878D82A}">
                    <a16:rowId xmlns:a16="http://schemas.microsoft.com/office/drawing/2014/main" val="2547221278"/>
                  </a:ext>
                </a:extLst>
              </a:tr>
              <a:tr h="794276">
                <a:tc>
                  <a:txBody>
                    <a:bodyPr/>
                    <a:lstStyle/>
                    <a:p>
                      <a:r>
                        <a:rPr lang="en-GB" sz="1400" dirty="0"/>
                        <a:t>Make athletes more </a:t>
                      </a:r>
                      <a:r>
                        <a:rPr lang="en-GB" sz="1400" dirty="0" smtClean="0"/>
                        <a:t>alert</a:t>
                      </a:r>
                      <a:endParaRPr lang="en-GB" sz="1400" dirty="0"/>
                    </a:p>
                    <a:p>
                      <a:r>
                        <a:rPr lang="en-GB" sz="1400" dirty="0"/>
                        <a:t>Masks</a:t>
                      </a:r>
                      <a:r>
                        <a:rPr lang="en-GB" sz="1400" baseline="0" dirty="0"/>
                        <a:t> </a:t>
                      </a:r>
                      <a:r>
                        <a:rPr lang="en-GB" sz="1400" baseline="0" dirty="0" smtClean="0"/>
                        <a:t>fatigue</a:t>
                      </a:r>
                      <a:endParaRPr lang="en-GB" sz="1400" baseline="0" dirty="0"/>
                    </a:p>
                    <a:p>
                      <a:r>
                        <a:rPr lang="en-GB" sz="1400" baseline="0" dirty="0"/>
                        <a:t>Quick </a:t>
                      </a:r>
                      <a:r>
                        <a:rPr lang="en-GB" sz="1400" baseline="0" dirty="0" smtClean="0"/>
                        <a:t>reactions</a:t>
                      </a:r>
                      <a:endParaRPr lang="en-GB" sz="1400" dirty="0"/>
                    </a:p>
                  </a:txBody>
                  <a:tcPr marL="68580" marR="68580" marT="34282" marB="34282"/>
                </a:tc>
                <a:tc>
                  <a:txBody>
                    <a:bodyPr/>
                    <a:lstStyle/>
                    <a:p>
                      <a:r>
                        <a:rPr lang="en-GB" sz="1400" dirty="0"/>
                        <a:t>Heart </a:t>
                      </a:r>
                      <a:r>
                        <a:rPr lang="en-GB" sz="1400" dirty="0" smtClean="0"/>
                        <a:t>failure</a:t>
                      </a:r>
                      <a:endParaRPr lang="en-GB" sz="1400" dirty="0"/>
                    </a:p>
                    <a:p>
                      <a:r>
                        <a:rPr lang="en-GB" sz="1400" dirty="0" smtClean="0"/>
                        <a:t>Addictive</a:t>
                      </a:r>
                      <a:endParaRPr lang="en-GB" sz="1400" dirty="0"/>
                    </a:p>
                  </a:txBody>
                  <a:tcPr marL="68580" marR="68580" marT="34282" marB="34282"/>
                </a:tc>
                <a:tc>
                  <a:txBody>
                    <a:bodyPr/>
                    <a:lstStyle/>
                    <a:p>
                      <a:r>
                        <a:rPr lang="en-GB" sz="1400" dirty="0" smtClean="0"/>
                        <a:t>Sprinters</a:t>
                      </a:r>
                      <a:endParaRPr lang="en-GB" sz="1400" dirty="0"/>
                    </a:p>
                    <a:p>
                      <a:r>
                        <a:rPr lang="en-GB" sz="1400" dirty="0" smtClean="0"/>
                        <a:t>Boxers</a:t>
                      </a:r>
                      <a:endParaRPr lang="en-GB" sz="1400" dirty="0"/>
                    </a:p>
                    <a:p>
                      <a:r>
                        <a:rPr lang="en-GB" sz="1400" dirty="0"/>
                        <a:t>Any</a:t>
                      </a:r>
                      <a:r>
                        <a:rPr lang="en-GB" sz="1400" baseline="0" dirty="0"/>
                        <a:t> </a:t>
                      </a:r>
                      <a:r>
                        <a:rPr lang="en-GB" sz="1400" baseline="0" dirty="0" smtClean="0"/>
                        <a:t>event/sport </a:t>
                      </a:r>
                      <a:r>
                        <a:rPr lang="en-GB" sz="1400" baseline="0" dirty="0"/>
                        <a:t>which requires a quick start or explosive </a:t>
                      </a:r>
                      <a:r>
                        <a:rPr lang="en-GB" sz="1400" baseline="0" dirty="0" smtClean="0"/>
                        <a:t>push</a:t>
                      </a:r>
                      <a:endParaRPr lang="en-GB" sz="1400" dirty="0"/>
                    </a:p>
                  </a:txBody>
                  <a:tcPr marL="68580" marR="68580" marT="34282" marB="34282"/>
                </a:tc>
                <a:extLst>
                  <a:ext uri="{0D108BD9-81ED-4DB2-BD59-A6C34878D82A}">
                    <a16:rowId xmlns:a16="http://schemas.microsoft.com/office/drawing/2014/main" val="2936359350"/>
                  </a:ext>
                </a:extLst>
              </a:tr>
            </a:tbl>
          </a:graphicData>
        </a:graphic>
      </p:graphicFrame>
      <p:pic>
        <p:nvPicPr>
          <p:cNvPr id="9" name="Picture 8" descr="Boxer athlete in action. boxing ring. water drops and blood in face">
            <a:extLst>
              <a:ext uri="{FF2B5EF4-FFF2-40B4-BE49-F238E27FC236}">
                <a16:creationId xmlns:a16="http://schemas.microsoft.com/office/drawing/2014/main" id="{6CD7A7C4-8012-48F5-A8F8-3DF941CE9788}"/>
              </a:ext>
            </a:extLst>
          </p:cNvPr>
          <p:cNvPicPr/>
          <p:nvPr/>
        </p:nvPicPr>
        <p:blipFill rotWithShape="1">
          <a:blip r:embed="rId2" cstate="print">
            <a:extLst>
              <a:ext uri="{28A0092B-C50C-407E-A947-70E740481C1C}">
                <a14:useLocalDpi xmlns:a14="http://schemas.microsoft.com/office/drawing/2010/main" val="0"/>
              </a:ext>
            </a:extLst>
          </a:blip>
          <a:srcRect l="7968"/>
          <a:stretch/>
        </p:blipFill>
        <p:spPr>
          <a:xfrm>
            <a:off x="5868144" y="2420888"/>
            <a:ext cx="3106203" cy="1944216"/>
          </a:xfrm>
          <a:prstGeom prst="rect">
            <a:avLst/>
          </a:prstGeom>
        </p:spPr>
      </p:pic>
      <p:sp>
        <p:nvSpPr>
          <p:cNvPr id="10" name="Rectangle 9"/>
          <p:cNvSpPr/>
          <p:nvPr/>
        </p:nvSpPr>
        <p:spPr>
          <a:xfrm>
            <a:off x="163807" y="854041"/>
            <a:ext cx="8815331" cy="1107996"/>
          </a:xfrm>
          <a:prstGeom prst="rect">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GB"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Stimulants</a:t>
            </a:r>
          </a:p>
          <a:p>
            <a:endParaRPr lang="en-GB" sz="1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600" dirty="0" smtClean="0">
                <a:latin typeface="Arial" panose="020B0604020202020204" pitchFamily="34" charset="0"/>
                <a:cs typeface="Arial" panose="020B0604020202020204" pitchFamily="34" charset="0"/>
              </a:rPr>
              <a:t>Definition: A drug that has an effect on the central nervous system, such as increased mental and/or physical alertness</a:t>
            </a:r>
            <a:endParaRPr lang="en-GB" sz="1600" dirty="0">
              <a:latin typeface="Arial" panose="020B0604020202020204" pitchFamily="34" charset="0"/>
              <a:cs typeface="Arial" panose="020B0604020202020204" pitchFamily="34" charset="0"/>
            </a:endParaRPr>
          </a:p>
        </p:txBody>
      </p:sp>
      <p:sp>
        <p:nvSpPr>
          <p:cNvPr id="11" name="Title 1">
            <a:extLst>
              <a:ext uri="{FF2B5EF4-FFF2-40B4-BE49-F238E27FC236}">
                <a16:creationId xmlns:a16="http://schemas.microsoft.com/office/drawing/2014/main" id="{1A394F15-7DCC-4DDB-8480-27D3C345C211}"/>
              </a:ext>
            </a:extLst>
          </p:cNvPr>
          <p:cNvSpPr txBox="1">
            <a:spLocks/>
          </p:cNvSpPr>
          <p:nvPr/>
        </p:nvSpPr>
        <p:spPr>
          <a:xfrm>
            <a:off x="108000" y="-27384"/>
            <a:ext cx="8917401" cy="936072"/>
          </a:xfrm>
          <a:prstGeom prst="rect">
            <a:avLst/>
          </a:prstGeom>
        </p:spPr>
        <p:txBody>
          <a:bodyPr vert="horz" lIns="91440" tIns="45720" rIns="91440" bIns="45720" rtlCol="0" anchor="ctr">
            <a:noAutofit/>
          </a:bodyPr>
          <a:lstStyle>
            <a:defPPr>
              <a:defRPr lang="en-US"/>
            </a:defPPr>
            <a:lvl1pPr>
              <a:spcBef>
                <a:spcPct val="5000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Performance enhancing drugs </a:t>
            </a:r>
          </a:p>
        </p:txBody>
      </p:sp>
    </p:spTree>
    <p:extLst>
      <p:ext uri="{BB962C8B-B14F-4D97-AF65-F5344CB8AC3E}">
        <p14:creationId xmlns:p14="http://schemas.microsoft.com/office/powerpoint/2010/main" val="38605315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1" presetClass="entr" presetSubtype="0" fill="hold" nodeType="afterEffect">
                                  <p:stCondLst>
                                    <p:cond delay="0"/>
                                  </p:stCondLst>
                                  <p:childTnLst>
                                    <p:set>
                                      <p:cBhvr>
                                        <p:cTn id="33" dur="1" fill="hold">
                                          <p:stCondLst>
                                            <p:cond delay="499"/>
                                          </p:stCondLst>
                                        </p:cTn>
                                        <p:tgtEl>
                                          <p:spTgt spid="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1895116270"/>
              </p:ext>
            </p:extLst>
          </p:nvPr>
        </p:nvGraphicFramePr>
        <p:xfrm>
          <a:off x="131834" y="1918759"/>
          <a:ext cx="8877084" cy="3310441"/>
        </p:xfrm>
        <a:graphic>
          <a:graphicData uri="http://schemas.openxmlformats.org/drawingml/2006/table">
            <a:tbl>
              <a:tblPr firstRow="1" bandRow="1">
                <a:tableStyleId>{5C22544A-7EE6-4342-B048-85BDC9FD1C3A}</a:tableStyleId>
              </a:tblPr>
              <a:tblGrid>
                <a:gridCol w="4438542">
                  <a:extLst>
                    <a:ext uri="{9D8B030D-6E8A-4147-A177-3AD203B41FA5}">
                      <a16:colId xmlns:a16="http://schemas.microsoft.com/office/drawing/2014/main" val="20000"/>
                    </a:ext>
                  </a:extLst>
                </a:gridCol>
                <a:gridCol w="4438542">
                  <a:extLst>
                    <a:ext uri="{9D8B030D-6E8A-4147-A177-3AD203B41FA5}">
                      <a16:colId xmlns:a16="http://schemas.microsoft.com/office/drawing/2014/main" val="20001"/>
                    </a:ext>
                  </a:extLst>
                </a:gridCol>
              </a:tblGrid>
              <a:tr h="367827">
                <a:tc>
                  <a:txBody>
                    <a:bodyPr/>
                    <a:lstStyle/>
                    <a:p>
                      <a:pPr algn="ctr"/>
                      <a:r>
                        <a:rPr lang="en-GB" sz="1800" dirty="0">
                          <a:latin typeface="+mj-lt"/>
                        </a:rPr>
                        <a:t>Advantages</a:t>
                      </a:r>
                    </a:p>
                  </a:txBody>
                  <a:tcPr marL="68579" marR="68579" marT="34293" marB="34293"/>
                </a:tc>
                <a:tc>
                  <a:txBody>
                    <a:bodyPr/>
                    <a:lstStyle/>
                    <a:p>
                      <a:pPr algn="ctr"/>
                      <a:r>
                        <a:rPr lang="en-GB" sz="1800" dirty="0">
                          <a:latin typeface="+mj-lt"/>
                        </a:rPr>
                        <a:t>Disadvantages</a:t>
                      </a:r>
                    </a:p>
                  </a:txBody>
                  <a:tcPr marL="68579" marR="68579" marT="34293" marB="34293"/>
                </a:tc>
                <a:extLst>
                  <a:ext uri="{0D108BD9-81ED-4DB2-BD59-A6C34878D82A}">
                    <a16:rowId xmlns:a16="http://schemas.microsoft.com/office/drawing/2014/main" val="10000"/>
                  </a:ext>
                </a:extLst>
              </a:tr>
              <a:tr h="2942614">
                <a:tc>
                  <a:txBody>
                    <a:bodyPr/>
                    <a:lstStyle/>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txBody>
                  <a:tcPr marL="68579" marR="68579" marT="34293" marB="34293"/>
                </a:tc>
                <a:tc>
                  <a:txBody>
                    <a:bodyPr/>
                    <a:lstStyle/>
                    <a:p>
                      <a:endParaRPr lang="en-GB" sz="1400" dirty="0"/>
                    </a:p>
                  </a:txBody>
                  <a:tcPr marL="68579" marR="68579" marT="34293" marB="34293"/>
                </a:tc>
                <a:extLst>
                  <a:ext uri="{0D108BD9-81ED-4DB2-BD59-A6C34878D82A}">
                    <a16:rowId xmlns:a16="http://schemas.microsoft.com/office/drawing/2014/main" val="10001"/>
                  </a:ext>
                </a:extLst>
              </a:tr>
            </a:tbl>
          </a:graphicData>
        </a:graphic>
      </p:graphicFrame>
      <p:sp>
        <p:nvSpPr>
          <p:cNvPr id="9" name="Rectangle 8"/>
          <p:cNvSpPr>
            <a:spLocks noChangeArrowheads="1"/>
          </p:cNvSpPr>
          <p:nvPr/>
        </p:nvSpPr>
        <p:spPr bwMode="auto">
          <a:xfrm>
            <a:off x="4662231" y="2419833"/>
            <a:ext cx="415824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a:t>It is cheating and immoral</a:t>
            </a:r>
          </a:p>
          <a:p>
            <a:pPr marL="257175" indent="-257175">
              <a:buFont typeface="Arial" panose="020B0604020202020204" pitchFamily="34" charset="0"/>
              <a:buChar char="•"/>
              <a:defRPr/>
            </a:pPr>
            <a:r>
              <a:rPr lang="en-GB" sz="1800" b="0" dirty="0"/>
              <a:t>There are too many associated health risks</a:t>
            </a:r>
          </a:p>
          <a:p>
            <a:pPr marL="257175" indent="-257175">
              <a:buFont typeface="Arial" panose="020B0604020202020204" pitchFamily="34" charset="0"/>
              <a:buChar char="•"/>
              <a:defRPr/>
            </a:pPr>
            <a:r>
              <a:rPr lang="en-GB" sz="1800" b="0" dirty="0"/>
              <a:t>Fines and bans for those caught</a:t>
            </a:r>
          </a:p>
          <a:p>
            <a:pPr marL="257175" indent="-257175">
              <a:buFont typeface="Arial" panose="020B0604020202020204" pitchFamily="34" charset="0"/>
              <a:buChar char="•"/>
              <a:defRPr/>
            </a:pPr>
            <a:r>
              <a:rPr lang="en-GB" sz="1800" b="0" dirty="0"/>
              <a:t>Significant reputation damage</a:t>
            </a:r>
          </a:p>
          <a:p>
            <a:pPr marL="257175" indent="-257175">
              <a:buFont typeface="Arial" panose="020B0604020202020204" pitchFamily="34" charset="0"/>
              <a:buChar char="•"/>
              <a:defRPr/>
            </a:pPr>
            <a:r>
              <a:rPr lang="en-GB" sz="1800" b="0" dirty="0"/>
              <a:t>Loss of friends/team </a:t>
            </a:r>
            <a:r>
              <a:rPr lang="en-GB" sz="1800" b="0" dirty="0" smtClean="0"/>
              <a:t>mates.</a:t>
            </a:r>
            <a:endParaRPr lang="en-GB" sz="1800" b="0" dirty="0"/>
          </a:p>
        </p:txBody>
      </p:sp>
      <p:sp>
        <p:nvSpPr>
          <p:cNvPr id="10" name="Rectangle 9"/>
          <p:cNvSpPr>
            <a:spLocks noChangeArrowheads="1"/>
          </p:cNvSpPr>
          <p:nvPr/>
        </p:nvSpPr>
        <p:spPr bwMode="auto">
          <a:xfrm>
            <a:off x="182953" y="2419833"/>
            <a:ext cx="4290831"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a:t>Increased chances of success</a:t>
            </a:r>
          </a:p>
          <a:p>
            <a:pPr marL="257175" indent="-257175">
              <a:buFont typeface="Arial" panose="020B0604020202020204" pitchFamily="34" charset="0"/>
              <a:buChar char="•"/>
              <a:defRPr/>
            </a:pPr>
            <a:r>
              <a:rPr lang="en-GB" sz="1800" b="0" dirty="0"/>
              <a:t>Fame </a:t>
            </a:r>
          </a:p>
          <a:p>
            <a:pPr marL="814388" lvl="1" indent="-257175">
              <a:buFont typeface="Arial" panose="020B0604020202020204" pitchFamily="34" charset="0"/>
              <a:buChar char="•"/>
              <a:defRPr/>
            </a:pPr>
            <a:r>
              <a:rPr lang="en-GB" sz="1800" b="0" dirty="0"/>
              <a:t>Olympic/World/National champion</a:t>
            </a:r>
          </a:p>
          <a:p>
            <a:pPr marL="257175" indent="-257175">
              <a:buFont typeface="Arial" panose="020B0604020202020204" pitchFamily="34" charset="0"/>
              <a:buChar char="•"/>
              <a:defRPr/>
            </a:pPr>
            <a:r>
              <a:rPr lang="en-GB" sz="1800" b="0" dirty="0" smtClean="0"/>
              <a:t>Athletes </a:t>
            </a:r>
            <a:r>
              <a:rPr lang="en-GB" sz="1800" b="0" dirty="0"/>
              <a:t>would be on an even playing field as ‘others’ are taking the drugs </a:t>
            </a:r>
            <a:r>
              <a:rPr lang="en-GB" sz="1800" b="0" dirty="0" smtClean="0"/>
              <a:t>already</a:t>
            </a:r>
          </a:p>
          <a:p>
            <a:pPr marL="257175" indent="-257175">
              <a:buFont typeface="Arial" panose="020B0604020202020204" pitchFamily="34" charset="0"/>
              <a:buChar char="•"/>
              <a:defRPr/>
            </a:pPr>
            <a:r>
              <a:rPr lang="en-GB" sz="1800" b="0" dirty="0" smtClean="0"/>
              <a:t>Wealth</a:t>
            </a:r>
            <a:endParaRPr lang="en-GB" sz="1800" b="0" dirty="0"/>
          </a:p>
          <a:p>
            <a:pPr marL="257175" indent="-257175">
              <a:buFont typeface="Arial" panose="020B0604020202020204" pitchFamily="34" charset="0"/>
              <a:buChar char="•"/>
              <a:defRPr/>
            </a:pPr>
            <a:r>
              <a:rPr lang="en-GB" sz="1800" b="0" dirty="0"/>
              <a:t>Gain world </a:t>
            </a:r>
            <a:r>
              <a:rPr lang="en-GB" sz="1800" b="0" dirty="0" smtClean="0"/>
              <a:t>records.</a:t>
            </a:r>
            <a:endParaRPr lang="en-GB" sz="1800" b="0" dirty="0"/>
          </a:p>
        </p:txBody>
      </p:sp>
      <p:pic>
        <p:nvPicPr>
          <p:cNvPr id="3" name="Picture 2"/>
          <p:cNvPicPr>
            <a:picLocks noChangeAspect="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7740352" y="4229113"/>
            <a:ext cx="1224131" cy="1000087"/>
          </a:xfrm>
          <a:prstGeom prst="rect">
            <a:avLst/>
          </a:prstGeom>
        </p:spPr>
      </p:pic>
      <p:pic>
        <p:nvPicPr>
          <p:cNvPr id="4" name="Picture 3"/>
          <p:cNvPicPr>
            <a:picLocks noChangeAspect="1"/>
          </p:cNvPicPr>
          <p:nvPr/>
        </p:nvPicPr>
        <p:blipFill>
          <a:blip r:embed="rId3">
            <a:duotone>
              <a:prstClr val="black"/>
              <a:srgbClr val="B5FC9C">
                <a:tint val="45000"/>
                <a:satMod val="400000"/>
              </a:srgbClr>
            </a:duotone>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tretch>
            <a:fillRect/>
          </a:stretch>
        </p:blipFill>
        <p:spPr>
          <a:xfrm>
            <a:off x="3330801" y="4221088"/>
            <a:ext cx="1313207" cy="1152128"/>
          </a:xfrm>
          <a:prstGeom prst="rect">
            <a:avLst/>
          </a:prstGeom>
        </p:spPr>
      </p:pic>
      <p:sp>
        <p:nvSpPr>
          <p:cNvPr id="11" name="Title 1">
            <a:extLst>
              <a:ext uri="{FF2B5EF4-FFF2-40B4-BE49-F238E27FC236}">
                <a16:creationId xmlns:a16="http://schemas.microsoft.com/office/drawing/2014/main" id="{E2A354C3-2AD5-4A11-ACB3-5D79405E70DC}"/>
              </a:ext>
            </a:extLst>
          </p:cNvPr>
          <p:cNvSpPr txBox="1">
            <a:spLocks/>
          </p:cNvSpPr>
          <p:nvPr/>
        </p:nvSpPr>
        <p:spPr>
          <a:xfrm>
            <a:off x="105947" y="68095"/>
            <a:ext cx="8917401" cy="1208141"/>
          </a:xfrm>
          <a:prstGeom prst="rect">
            <a:avLst/>
          </a:prstGeom>
        </p:spPr>
        <p:txBody>
          <a:bodyPr vert="horz" lIns="91440" tIns="45720" rIns="91440" bIns="45720" rtlCol="0" anchor="ctr">
            <a:noAutofit/>
          </a:bodyPr>
          <a:lstStyle>
            <a:defPPr>
              <a:defRPr lang="en-US"/>
            </a:defPPr>
            <a:lvl1pPr>
              <a:spcBef>
                <a:spcPct val="5000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sz="2800" dirty="0"/>
              <a:t>Advantages and disadvantages of taking performance enhancing drugs for </a:t>
            </a:r>
            <a:r>
              <a:rPr lang="en-GB" altLang="en-US" sz="2800" dirty="0" smtClean="0"/>
              <a:t>the </a:t>
            </a:r>
            <a:r>
              <a:rPr lang="en-GB" altLang="en-US" sz="2800" u="sng" dirty="0" smtClean="0">
                <a:effectLst>
                  <a:outerShdw blurRad="38100" dist="38100" dir="2700000" algn="tl">
                    <a:srgbClr val="000000">
                      <a:alpha val="43137"/>
                    </a:srgbClr>
                  </a:outerShdw>
                </a:effectLst>
              </a:rPr>
              <a:t>performer</a:t>
            </a:r>
            <a:endParaRPr lang="en-US" altLang="en-GB" sz="2800"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658282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linds(horizontal)">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6"/>
          <p:cNvSpPr>
            <a:spLocks noChangeArrowheads="1"/>
          </p:cNvSpPr>
          <p:nvPr/>
        </p:nvSpPr>
        <p:spPr bwMode="auto">
          <a:xfrm>
            <a:off x="132754" y="1183362"/>
            <a:ext cx="888655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defRPr/>
            </a:pPr>
            <a:r>
              <a:rPr lang="en-GB" sz="1800" b="0" dirty="0"/>
              <a:t>The International Olympic Committee and other organisations work hard to eliminate the problem of drug taking. Below is a summary of </a:t>
            </a:r>
            <a:r>
              <a:rPr lang="en-GB" sz="1800" b="0" dirty="0" smtClean="0"/>
              <a:t>the reasons </a:t>
            </a:r>
            <a:r>
              <a:rPr lang="en-GB" sz="1800" b="0" dirty="0"/>
              <a:t>why.</a:t>
            </a:r>
          </a:p>
        </p:txBody>
      </p:sp>
      <p:sp>
        <p:nvSpPr>
          <p:cNvPr id="4" name="TextBox 8"/>
          <p:cNvSpPr txBox="1">
            <a:spLocks noChangeArrowheads="1"/>
          </p:cNvSpPr>
          <p:nvPr/>
        </p:nvSpPr>
        <p:spPr bwMode="auto">
          <a:xfrm>
            <a:off x="108000" y="2260900"/>
            <a:ext cx="4558904" cy="2416046"/>
          </a:xfrm>
          <a:prstGeom prst="rect">
            <a:avLst/>
          </a:prstGeom>
          <a:noFill/>
          <a:ln>
            <a:noFill/>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a:spcBef>
                <a:spcPts val="1200"/>
              </a:spcBef>
              <a:spcAft>
                <a:spcPts val="600"/>
              </a:spcAft>
              <a:defRPr/>
            </a:pPr>
            <a:r>
              <a:rPr lang="en-GB"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Disadvantages:</a:t>
            </a:r>
          </a:p>
          <a:p>
            <a:pPr marL="257175" indent="-257175">
              <a:spcBef>
                <a:spcPts val="1200"/>
              </a:spcBef>
              <a:buFont typeface="Arial" panose="020B0604020202020204" pitchFamily="34" charset="0"/>
              <a:buChar char="•"/>
              <a:defRPr/>
            </a:pPr>
            <a:r>
              <a:rPr lang="en-GB" dirty="0" smtClean="0">
                <a:latin typeface="Arial" panose="020B0604020202020204" pitchFamily="34" charset="0"/>
                <a:cs typeface="Arial" panose="020B0604020202020204" pitchFamily="34" charset="0"/>
              </a:rPr>
              <a:t>reputation </a:t>
            </a:r>
            <a:r>
              <a:rPr lang="en-GB" dirty="0">
                <a:latin typeface="Arial" panose="020B0604020202020204" pitchFamily="34" charset="0"/>
                <a:cs typeface="Arial" panose="020B0604020202020204" pitchFamily="34" charset="0"/>
              </a:rPr>
              <a:t>– a sport can become known for cheating and may affect young people taking it </a:t>
            </a:r>
            <a:r>
              <a:rPr lang="en-GB" dirty="0" smtClean="0">
                <a:latin typeface="Arial" panose="020B0604020202020204" pitchFamily="34" charset="0"/>
                <a:cs typeface="Arial" panose="020B0604020202020204" pitchFamily="34" charset="0"/>
              </a:rPr>
              <a:t>up</a:t>
            </a:r>
            <a:endParaRPr lang="en-GB" dirty="0">
              <a:latin typeface="Arial" panose="020B0604020202020204" pitchFamily="34" charset="0"/>
              <a:cs typeface="Arial" panose="020B0604020202020204" pitchFamily="34" charset="0"/>
            </a:endParaRPr>
          </a:p>
          <a:p>
            <a:pPr marL="257175" indent="-257175">
              <a:spcBef>
                <a:spcPts val="1200"/>
              </a:spcBef>
              <a:buFont typeface="Arial" panose="020B0604020202020204" pitchFamily="34" charset="0"/>
              <a:buChar char="•"/>
              <a:defRPr/>
            </a:pPr>
            <a:r>
              <a:rPr lang="en-GB" dirty="0" smtClean="0">
                <a:latin typeface="Arial" panose="020B0604020202020204" pitchFamily="34" charset="0"/>
                <a:cs typeface="Arial" panose="020B0604020202020204" pitchFamily="34" charset="0"/>
              </a:rPr>
              <a:t>credibility </a:t>
            </a:r>
            <a:r>
              <a:rPr lang="en-GB" dirty="0">
                <a:latin typeface="Arial" panose="020B0604020202020204" pitchFamily="34" charset="0"/>
                <a:cs typeface="Arial" panose="020B0604020202020204" pitchFamily="34" charset="0"/>
              </a:rPr>
              <a:t>– performance will be difficult to believe and will affect the number of spectators.</a:t>
            </a:r>
          </a:p>
        </p:txBody>
      </p:sp>
      <p:sp>
        <p:nvSpPr>
          <p:cNvPr id="6" name="Title 1">
            <a:extLst>
              <a:ext uri="{FF2B5EF4-FFF2-40B4-BE49-F238E27FC236}">
                <a16:creationId xmlns:a16="http://schemas.microsoft.com/office/drawing/2014/main" id="{BFBD0123-4F2C-4960-B367-5E8D7ADDBB87}"/>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5000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Disadvantages to </a:t>
            </a:r>
            <a:r>
              <a:rPr lang="en-GB" altLang="en-US" sz="3600" dirty="0">
                <a:effectLst>
                  <a:outerShdw blurRad="38100" dist="38100" dir="2700000" algn="tl">
                    <a:srgbClr val="000000">
                      <a:alpha val="43137"/>
                    </a:srgbClr>
                  </a:outerShdw>
                </a:effectLst>
              </a:rPr>
              <a:t>Sport</a:t>
            </a:r>
            <a:endParaRPr lang="en-US" altLang="en-GB" sz="5400" dirty="0">
              <a:effectLst>
                <a:outerShdw blurRad="38100" dist="38100" dir="2700000" algn="tl">
                  <a:srgbClr val="000000">
                    <a:alpha val="43137"/>
                  </a:srgbClr>
                </a:outerShdw>
              </a:effectLst>
            </a:endParaRPr>
          </a:p>
        </p:txBody>
      </p:sp>
      <p:pic>
        <p:nvPicPr>
          <p:cNvPr id="7" name="Picture 6" descr="BRUSSELS, BELGIUM - JULY 5: Cyclists at the start of the second stage of the Tour de France on July 5, 2010 in Brussels, Belgium">
            <a:extLst>
              <a:ext uri="{FF2B5EF4-FFF2-40B4-BE49-F238E27FC236}">
                <a16:creationId xmlns:a16="http://schemas.microsoft.com/office/drawing/2014/main" id="{AF011D8D-3DDA-4B65-A8DB-2F699C469DF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834060" y="2308139"/>
            <a:ext cx="4159276" cy="2720169"/>
          </a:xfrm>
          <a:prstGeom prst="rect">
            <a:avLst/>
          </a:prstGeom>
        </p:spPr>
      </p:pic>
    </p:spTree>
    <p:extLst>
      <p:ext uri="{BB962C8B-B14F-4D97-AF65-F5344CB8AC3E}">
        <p14:creationId xmlns:p14="http://schemas.microsoft.com/office/powerpoint/2010/main" val="305602565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6"/>
          <p:cNvSpPr txBox="1">
            <a:spLocks noChangeArrowheads="1"/>
          </p:cNvSpPr>
          <p:nvPr/>
        </p:nvSpPr>
        <p:spPr bwMode="auto">
          <a:xfrm>
            <a:off x="182940" y="1009588"/>
            <a:ext cx="69122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800" b="0" dirty="0"/>
              <a:t>The table below shows data from the World Anti-Doping Agency.</a:t>
            </a:r>
          </a:p>
        </p:txBody>
      </p:sp>
      <p:graphicFrame>
        <p:nvGraphicFramePr>
          <p:cNvPr id="2" name="Table 1"/>
          <p:cNvGraphicFramePr>
            <a:graphicFrameLocks noGrp="1"/>
          </p:cNvGraphicFramePr>
          <p:nvPr>
            <p:extLst>
              <p:ext uri="{D42A27DB-BD31-4B8C-83A1-F6EECF244321}">
                <p14:modId xmlns:p14="http://schemas.microsoft.com/office/powerpoint/2010/main" val="3691360545"/>
              </p:ext>
            </p:extLst>
          </p:nvPr>
        </p:nvGraphicFramePr>
        <p:xfrm>
          <a:off x="179512" y="1628800"/>
          <a:ext cx="8136407" cy="2912187"/>
        </p:xfrm>
        <a:graphic>
          <a:graphicData uri="http://schemas.openxmlformats.org/drawingml/2006/table">
            <a:tbl>
              <a:tblPr>
                <a:tableStyleId>{073A0DAA-6AF3-43AB-8588-CEC1D06C72B9}</a:tableStyleId>
              </a:tblPr>
              <a:tblGrid>
                <a:gridCol w="1504949">
                  <a:extLst>
                    <a:ext uri="{9D8B030D-6E8A-4147-A177-3AD203B41FA5}">
                      <a16:colId xmlns:a16="http://schemas.microsoft.com/office/drawing/2014/main" val="20000"/>
                    </a:ext>
                  </a:extLst>
                </a:gridCol>
                <a:gridCol w="1682509">
                  <a:extLst>
                    <a:ext uri="{9D8B030D-6E8A-4147-A177-3AD203B41FA5}">
                      <a16:colId xmlns:a16="http://schemas.microsoft.com/office/drawing/2014/main" val="20001"/>
                    </a:ext>
                  </a:extLst>
                </a:gridCol>
                <a:gridCol w="2797945">
                  <a:extLst>
                    <a:ext uri="{9D8B030D-6E8A-4147-A177-3AD203B41FA5}">
                      <a16:colId xmlns:a16="http://schemas.microsoft.com/office/drawing/2014/main" val="20002"/>
                    </a:ext>
                  </a:extLst>
                </a:gridCol>
                <a:gridCol w="2151004">
                  <a:extLst>
                    <a:ext uri="{9D8B030D-6E8A-4147-A177-3AD203B41FA5}">
                      <a16:colId xmlns:a16="http://schemas.microsoft.com/office/drawing/2014/main" val="20003"/>
                    </a:ext>
                  </a:extLst>
                </a:gridCol>
              </a:tblGrid>
              <a:tr h="432044">
                <a:tc>
                  <a:txBody>
                    <a:bodyPr/>
                    <a:lstStyle/>
                    <a:p>
                      <a:pPr algn="ctr" fontAlgn="b"/>
                      <a:r>
                        <a:rPr lang="en-GB" sz="1800" b="1" u="none" strike="noStrike" dirty="0">
                          <a:effectLst/>
                          <a:latin typeface="+mn-lt"/>
                        </a:rPr>
                        <a:t>Year</a:t>
                      </a:r>
                      <a:endParaRPr lang="en-GB" sz="1800" b="1" i="0" u="none" strike="noStrike" dirty="0">
                        <a:solidFill>
                          <a:srgbClr val="000000"/>
                        </a:solidFill>
                        <a:effectLst/>
                        <a:latin typeface="+mn-lt"/>
                      </a:endParaRPr>
                    </a:p>
                  </a:txBody>
                  <a:tcPr marL="7143" marR="7143" marT="7144" marB="0">
                    <a:solidFill>
                      <a:schemeClr val="accent4">
                        <a:lumMod val="40000"/>
                        <a:lumOff val="60000"/>
                      </a:schemeClr>
                    </a:solidFill>
                  </a:tcPr>
                </a:tc>
                <a:tc>
                  <a:txBody>
                    <a:bodyPr/>
                    <a:lstStyle/>
                    <a:p>
                      <a:pPr algn="ctr" fontAlgn="b"/>
                      <a:r>
                        <a:rPr lang="en-GB" sz="1800" b="1" u="none" strike="noStrike" dirty="0">
                          <a:effectLst/>
                          <a:latin typeface="+mn-lt"/>
                        </a:rPr>
                        <a:t>Sport</a:t>
                      </a:r>
                      <a:endParaRPr lang="en-GB" sz="1800" b="1" i="0" u="none" strike="noStrike" dirty="0">
                        <a:solidFill>
                          <a:srgbClr val="000000"/>
                        </a:solidFill>
                        <a:effectLst/>
                        <a:latin typeface="+mn-lt"/>
                      </a:endParaRPr>
                    </a:p>
                  </a:txBody>
                  <a:tcPr marL="7143" marR="7143" marT="7144" marB="0">
                    <a:solidFill>
                      <a:schemeClr val="accent4">
                        <a:lumMod val="40000"/>
                        <a:lumOff val="60000"/>
                      </a:schemeClr>
                    </a:solidFill>
                  </a:tcPr>
                </a:tc>
                <a:tc>
                  <a:txBody>
                    <a:bodyPr/>
                    <a:lstStyle/>
                    <a:p>
                      <a:pPr algn="ctr" fontAlgn="b"/>
                      <a:r>
                        <a:rPr lang="en-GB" sz="1800" b="1" u="none" strike="noStrike" dirty="0">
                          <a:effectLst/>
                          <a:latin typeface="+mn-lt"/>
                        </a:rPr>
                        <a:t>Number</a:t>
                      </a:r>
                      <a:r>
                        <a:rPr lang="en-GB" sz="1800" b="1" u="none" strike="noStrike" baseline="0" dirty="0">
                          <a:effectLst/>
                          <a:latin typeface="+mn-lt"/>
                        </a:rPr>
                        <a:t> of s</a:t>
                      </a:r>
                      <a:r>
                        <a:rPr lang="en-GB" sz="1800" b="1" u="none" strike="noStrike" dirty="0">
                          <a:effectLst/>
                          <a:latin typeface="+mn-lt"/>
                        </a:rPr>
                        <a:t>amples taken</a:t>
                      </a:r>
                      <a:endParaRPr lang="en-GB" sz="1800" b="1" i="0" u="none" strike="noStrike" dirty="0">
                        <a:solidFill>
                          <a:srgbClr val="000000"/>
                        </a:solidFill>
                        <a:effectLst/>
                        <a:latin typeface="+mn-lt"/>
                      </a:endParaRPr>
                    </a:p>
                  </a:txBody>
                  <a:tcPr marL="7143" marR="7143" marT="7144" marB="0">
                    <a:solidFill>
                      <a:schemeClr val="accent4">
                        <a:lumMod val="40000"/>
                        <a:lumOff val="60000"/>
                      </a:schemeClr>
                    </a:solidFill>
                  </a:tcPr>
                </a:tc>
                <a:tc>
                  <a:txBody>
                    <a:bodyPr/>
                    <a:lstStyle/>
                    <a:p>
                      <a:pPr algn="ctr" fontAlgn="b"/>
                      <a:r>
                        <a:rPr lang="en-GB" sz="1800" b="1" i="0" u="none" strike="noStrike" dirty="0">
                          <a:solidFill>
                            <a:schemeClr val="dk1"/>
                          </a:solidFill>
                          <a:effectLst/>
                          <a:latin typeface="+mn-lt"/>
                        </a:rPr>
                        <a:t>Total</a:t>
                      </a:r>
                      <a:r>
                        <a:rPr lang="en-GB" sz="1800" b="1" i="0" u="none" strike="noStrike" baseline="0" dirty="0">
                          <a:solidFill>
                            <a:schemeClr val="dk1"/>
                          </a:solidFill>
                          <a:effectLst/>
                          <a:latin typeface="+mn-lt"/>
                        </a:rPr>
                        <a:t> positive tests found</a:t>
                      </a:r>
                      <a:endParaRPr lang="en-GB" sz="1800" b="1" i="0" u="none" strike="noStrike" dirty="0">
                        <a:solidFill>
                          <a:srgbClr val="000000"/>
                        </a:solidFill>
                        <a:effectLst/>
                        <a:latin typeface="+mn-lt"/>
                      </a:endParaRPr>
                    </a:p>
                  </a:txBody>
                  <a:tcPr marL="7143" marR="7143" marT="7144" marB="0">
                    <a:solidFill>
                      <a:schemeClr val="accent4">
                        <a:lumMod val="40000"/>
                        <a:lumOff val="60000"/>
                      </a:schemeClr>
                    </a:solidFill>
                  </a:tcPr>
                </a:tc>
                <a:extLst>
                  <a:ext uri="{0D108BD9-81ED-4DB2-BD59-A6C34878D82A}">
                    <a16:rowId xmlns:a16="http://schemas.microsoft.com/office/drawing/2014/main" val="10000"/>
                  </a:ext>
                </a:extLst>
              </a:tr>
              <a:tr h="336629">
                <a:tc>
                  <a:txBody>
                    <a:bodyPr/>
                    <a:lstStyle/>
                    <a:p>
                      <a:pPr algn="ctr" fontAlgn="b"/>
                      <a:r>
                        <a:rPr lang="en-GB" sz="1800" u="none" strike="noStrike" dirty="0">
                          <a:effectLst/>
                          <a:latin typeface="+mn-lt"/>
                        </a:rPr>
                        <a:t>2004</a:t>
                      </a:r>
                      <a:endParaRPr lang="en-GB" sz="1800" b="0" i="0" u="none" strike="noStrike" dirty="0">
                        <a:solidFill>
                          <a:srgbClr val="000000"/>
                        </a:solidFill>
                        <a:effectLst/>
                        <a:latin typeface="+mn-lt"/>
                      </a:endParaRPr>
                    </a:p>
                  </a:txBody>
                  <a:tcPr marL="7143" marR="7143" marT="7144" marB="0" anchor="b"/>
                </a:tc>
                <a:tc>
                  <a:txBody>
                    <a:bodyPr/>
                    <a:lstStyle/>
                    <a:p>
                      <a:pPr algn="ctr" fontAlgn="b"/>
                      <a:r>
                        <a:rPr lang="en-GB" sz="1800" u="none" strike="noStrike" dirty="0">
                          <a:effectLst/>
                          <a:latin typeface="+mn-lt"/>
                        </a:rPr>
                        <a:t>Athletics</a:t>
                      </a:r>
                      <a:endParaRPr lang="en-GB" sz="1800" b="0" i="0" u="none" strike="noStrike" dirty="0">
                        <a:solidFill>
                          <a:srgbClr val="000000"/>
                        </a:solidFill>
                        <a:effectLst/>
                        <a:latin typeface="+mn-lt"/>
                      </a:endParaRPr>
                    </a:p>
                  </a:txBody>
                  <a:tcPr marL="7143" marR="7143" marT="7144" marB="0" anchor="b"/>
                </a:tc>
                <a:tc>
                  <a:txBody>
                    <a:bodyPr/>
                    <a:lstStyle/>
                    <a:p>
                      <a:pPr algn="ctr" fontAlgn="b"/>
                      <a:r>
                        <a:rPr lang="en-GB" sz="1800" u="none" strike="noStrike" dirty="0">
                          <a:effectLst/>
                          <a:latin typeface="+mn-lt"/>
                        </a:rPr>
                        <a:t>19,991</a:t>
                      </a:r>
                      <a:endParaRPr lang="en-GB" sz="1800" b="0" i="0" u="none" strike="noStrike" dirty="0">
                        <a:solidFill>
                          <a:srgbClr val="000000"/>
                        </a:solidFill>
                        <a:effectLst/>
                        <a:latin typeface="+mn-lt"/>
                      </a:endParaRPr>
                    </a:p>
                  </a:txBody>
                  <a:tcPr marL="7143" marR="7143" marT="7144" marB="0" anchor="b"/>
                </a:tc>
                <a:tc>
                  <a:txBody>
                    <a:bodyPr/>
                    <a:lstStyle/>
                    <a:p>
                      <a:pPr algn="ctr" fontAlgn="b"/>
                      <a:r>
                        <a:rPr lang="en-GB" sz="1800" u="none" strike="noStrike" dirty="0">
                          <a:effectLst/>
                          <a:latin typeface="+mn-lt"/>
                        </a:rPr>
                        <a:t>229</a:t>
                      </a:r>
                      <a:endParaRPr lang="en-GB" sz="1800" b="0" i="0" u="none" strike="noStrike" dirty="0">
                        <a:solidFill>
                          <a:srgbClr val="000000"/>
                        </a:solidFill>
                        <a:effectLst/>
                        <a:latin typeface="+mn-lt"/>
                      </a:endParaRPr>
                    </a:p>
                  </a:txBody>
                  <a:tcPr marL="7143" marR="7143" marT="7144" marB="0" anchor="b"/>
                </a:tc>
                <a:extLst>
                  <a:ext uri="{0D108BD9-81ED-4DB2-BD59-A6C34878D82A}">
                    <a16:rowId xmlns:a16="http://schemas.microsoft.com/office/drawing/2014/main" val="10001"/>
                  </a:ext>
                </a:extLst>
              </a:tr>
              <a:tr h="336629">
                <a:tc>
                  <a:txBody>
                    <a:bodyPr/>
                    <a:lstStyle/>
                    <a:p>
                      <a:pPr algn="ctr" fontAlgn="b"/>
                      <a:r>
                        <a:rPr lang="en-GB" sz="1800" u="none" strike="noStrike">
                          <a:effectLst/>
                          <a:latin typeface="+mn-lt"/>
                        </a:rPr>
                        <a:t>2005</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a:effectLst/>
                          <a:latin typeface="+mn-lt"/>
                        </a:rPr>
                        <a:t>Athletics</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a:effectLst/>
                          <a:latin typeface="+mn-lt"/>
                        </a:rPr>
                        <a:t>20,464</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dirty="0">
                          <a:effectLst/>
                          <a:latin typeface="+mn-lt"/>
                        </a:rPr>
                        <a:t>342</a:t>
                      </a:r>
                      <a:endParaRPr lang="en-GB" sz="1800" b="0" i="0" u="none" strike="noStrike" dirty="0">
                        <a:solidFill>
                          <a:srgbClr val="000000"/>
                        </a:solidFill>
                        <a:effectLst/>
                        <a:latin typeface="+mn-lt"/>
                      </a:endParaRPr>
                    </a:p>
                  </a:txBody>
                  <a:tcPr marL="7143" marR="7143" marT="7144" marB="0" anchor="b"/>
                </a:tc>
                <a:extLst>
                  <a:ext uri="{0D108BD9-81ED-4DB2-BD59-A6C34878D82A}">
                    <a16:rowId xmlns:a16="http://schemas.microsoft.com/office/drawing/2014/main" val="10002"/>
                  </a:ext>
                </a:extLst>
              </a:tr>
              <a:tr h="336629">
                <a:tc>
                  <a:txBody>
                    <a:bodyPr/>
                    <a:lstStyle/>
                    <a:p>
                      <a:pPr algn="ctr" fontAlgn="b"/>
                      <a:r>
                        <a:rPr lang="en-GB" sz="1800" u="none" strike="noStrike">
                          <a:effectLst/>
                          <a:latin typeface="+mn-lt"/>
                        </a:rPr>
                        <a:t>2006</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dirty="0">
                          <a:effectLst/>
                          <a:latin typeface="+mn-lt"/>
                        </a:rPr>
                        <a:t>Athletics</a:t>
                      </a:r>
                      <a:endParaRPr lang="en-GB" sz="1800" b="0" i="0" u="none" strike="noStrike" dirty="0">
                        <a:solidFill>
                          <a:srgbClr val="000000"/>
                        </a:solidFill>
                        <a:effectLst/>
                        <a:latin typeface="+mn-lt"/>
                      </a:endParaRPr>
                    </a:p>
                  </a:txBody>
                  <a:tcPr marL="7143" marR="7143" marT="7144" marB="0" anchor="b"/>
                </a:tc>
                <a:tc>
                  <a:txBody>
                    <a:bodyPr/>
                    <a:lstStyle/>
                    <a:p>
                      <a:pPr algn="ctr" fontAlgn="b"/>
                      <a:r>
                        <a:rPr lang="en-GB" sz="1800" u="none" strike="noStrike">
                          <a:effectLst/>
                          <a:latin typeface="+mn-lt"/>
                        </a:rPr>
                        <a:t>19,781</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dirty="0">
                          <a:effectLst/>
                          <a:latin typeface="+mn-lt"/>
                        </a:rPr>
                        <a:t>315</a:t>
                      </a:r>
                      <a:endParaRPr lang="en-GB" sz="1800" b="0" i="0" u="none" strike="noStrike" dirty="0">
                        <a:solidFill>
                          <a:srgbClr val="000000"/>
                        </a:solidFill>
                        <a:effectLst/>
                        <a:latin typeface="+mn-lt"/>
                      </a:endParaRPr>
                    </a:p>
                  </a:txBody>
                  <a:tcPr marL="7143" marR="7143" marT="7144" marB="0" anchor="b"/>
                </a:tc>
                <a:extLst>
                  <a:ext uri="{0D108BD9-81ED-4DB2-BD59-A6C34878D82A}">
                    <a16:rowId xmlns:a16="http://schemas.microsoft.com/office/drawing/2014/main" val="10003"/>
                  </a:ext>
                </a:extLst>
              </a:tr>
              <a:tr h="336629">
                <a:tc>
                  <a:txBody>
                    <a:bodyPr/>
                    <a:lstStyle/>
                    <a:p>
                      <a:pPr algn="ctr" fontAlgn="b"/>
                      <a:r>
                        <a:rPr lang="en-GB" sz="1800" u="none" strike="noStrike">
                          <a:effectLst/>
                          <a:latin typeface="+mn-lt"/>
                        </a:rPr>
                        <a:t>2007</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a:effectLst/>
                          <a:latin typeface="+mn-lt"/>
                        </a:rPr>
                        <a:t>Athletics</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a:effectLst/>
                          <a:latin typeface="+mn-lt"/>
                        </a:rPr>
                        <a:t>23,305</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dirty="0">
                          <a:effectLst/>
                          <a:latin typeface="+mn-lt"/>
                        </a:rPr>
                        <a:t>304</a:t>
                      </a:r>
                      <a:endParaRPr lang="en-GB" sz="1800" b="0" i="0" u="none" strike="noStrike" dirty="0">
                        <a:solidFill>
                          <a:srgbClr val="000000"/>
                        </a:solidFill>
                        <a:effectLst/>
                        <a:latin typeface="+mn-lt"/>
                      </a:endParaRPr>
                    </a:p>
                  </a:txBody>
                  <a:tcPr marL="7143" marR="7143" marT="7144" marB="0" anchor="b"/>
                </a:tc>
                <a:extLst>
                  <a:ext uri="{0D108BD9-81ED-4DB2-BD59-A6C34878D82A}">
                    <a16:rowId xmlns:a16="http://schemas.microsoft.com/office/drawing/2014/main" val="10004"/>
                  </a:ext>
                </a:extLst>
              </a:tr>
              <a:tr h="336629">
                <a:tc>
                  <a:txBody>
                    <a:bodyPr/>
                    <a:lstStyle/>
                    <a:p>
                      <a:pPr algn="ctr" fontAlgn="b"/>
                      <a:r>
                        <a:rPr lang="en-GB" sz="1800" u="none" strike="noStrike">
                          <a:effectLst/>
                          <a:latin typeface="+mn-lt"/>
                        </a:rPr>
                        <a:t>2008</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dirty="0">
                          <a:effectLst/>
                          <a:latin typeface="+mn-lt"/>
                        </a:rPr>
                        <a:t>Athletics</a:t>
                      </a:r>
                      <a:endParaRPr lang="en-GB" sz="1800" b="0" i="0" u="none" strike="noStrike" dirty="0">
                        <a:solidFill>
                          <a:srgbClr val="000000"/>
                        </a:solidFill>
                        <a:effectLst/>
                        <a:latin typeface="+mn-lt"/>
                      </a:endParaRPr>
                    </a:p>
                  </a:txBody>
                  <a:tcPr marL="7143" marR="7143" marT="7144" marB="0" anchor="b"/>
                </a:tc>
                <a:tc>
                  <a:txBody>
                    <a:bodyPr/>
                    <a:lstStyle/>
                    <a:p>
                      <a:pPr algn="ctr" fontAlgn="b"/>
                      <a:r>
                        <a:rPr lang="en-GB" sz="1800" u="none" strike="noStrike">
                          <a:effectLst/>
                          <a:latin typeface="+mn-lt"/>
                        </a:rPr>
                        <a:t>26,984</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dirty="0">
                          <a:effectLst/>
                          <a:latin typeface="+mn-lt"/>
                        </a:rPr>
                        <a:t>361</a:t>
                      </a:r>
                      <a:endParaRPr lang="en-GB" sz="1800" b="0" i="0" u="none" strike="noStrike" dirty="0">
                        <a:solidFill>
                          <a:srgbClr val="000000"/>
                        </a:solidFill>
                        <a:effectLst/>
                        <a:latin typeface="+mn-lt"/>
                      </a:endParaRPr>
                    </a:p>
                  </a:txBody>
                  <a:tcPr marL="7143" marR="7143" marT="7144" marB="0" anchor="b"/>
                </a:tc>
                <a:extLst>
                  <a:ext uri="{0D108BD9-81ED-4DB2-BD59-A6C34878D82A}">
                    <a16:rowId xmlns:a16="http://schemas.microsoft.com/office/drawing/2014/main" val="10005"/>
                  </a:ext>
                </a:extLst>
              </a:tr>
              <a:tr h="336629">
                <a:tc>
                  <a:txBody>
                    <a:bodyPr/>
                    <a:lstStyle/>
                    <a:p>
                      <a:pPr algn="ctr" fontAlgn="b"/>
                      <a:r>
                        <a:rPr lang="en-GB" sz="1800" u="none" strike="noStrike">
                          <a:effectLst/>
                          <a:latin typeface="+mn-lt"/>
                        </a:rPr>
                        <a:t>2009</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a:effectLst/>
                          <a:latin typeface="+mn-lt"/>
                        </a:rPr>
                        <a:t>Athletics</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a:effectLst/>
                          <a:latin typeface="+mn-lt"/>
                        </a:rPr>
                        <a:t>26,593</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dirty="0">
                          <a:effectLst/>
                          <a:latin typeface="+mn-lt"/>
                        </a:rPr>
                        <a:t>398</a:t>
                      </a:r>
                      <a:endParaRPr lang="en-GB" sz="1800" b="0" i="0" u="none" strike="noStrike" dirty="0">
                        <a:solidFill>
                          <a:srgbClr val="000000"/>
                        </a:solidFill>
                        <a:effectLst/>
                        <a:latin typeface="+mn-lt"/>
                      </a:endParaRPr>
                    </a:p>
                  </a:txBody>
                  <a:tcPr marL="7143" marR="7143" marT="7144" marB="0" anchor="b"/>
                </a:tc>
                <a:extLst>
                  <a:ext uri="{0D108BD9-81ED-4DB2-BD59-A6C34878D82A}">
                    <a16:rowId xmlns:a16="http://schemas.microsoft.com/office/drawing/2014/main" val="10006"/>
                  </a:ext>
                </a:extLst>
              </a:tr>
              <a:tr h="336629">
                <a:tc>
                  <a:txBody>
                    <a:bodyPr/>
                    <a:lstStyle/>
                    <a:p>
                      <a:pPr algn="ctr" fontAlgn="b"/>
                      <a:r>
                        <a:rPr lang="en-GB" sz="1800" u="none" strike="noStrike">
                          <a:effectLst/>
                          <a:latin typeface="+mn-lt"/>
                        </a:rPr>
                        <a:t>2010</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dirty="0">
                          <a:effectLst/>
                          <a:latin typeface="+mn-lt"/>
                        </a:rPr>
                        <a:t>Athletics</a:t>
                      </a:r>
                      <a:endParaRPr lang="en-GB" sz="1800" b="0" i="0" u="none" strike="noStrike" dirty="0">
                        <a:solidFill>
                          <a:srgbClr val="000000"/>
                        </a:solidFill>
                        <a:effectLst/>
                        <a:latin typeface="+mn-lt"/>
                      </a:endParaRPr>
                    </a:p>
                  </a:txBody>
                  <a:tcPr marL="7143" marR="7143" marT="7144" marB="0" anchor="b"/>
                </a:tc>
                <a:tc>
                  <a:txBody>
                    <a:bodyPr/>
                    <a:lstStyle/>
                    <a:p>
                      <a:pPr algn="ctr" fontAlgn="b"/>
                      <a:r>
                        <a:rPr lang="en-GB" sz="1800" u="none" strike="noStrike">
                          <a:effectLst/>
                          <a:latin typeface="+mn-lt"/>
                        </a:rPr>
                        <a:t>25,013</a:t>
                      </a:r>
                      <a:endParaRPr lang="en-GB" sz="1800" b="0" i="0" u="none" strike="noStrike">
                        <a:solidFill>
                          <a:srgbClr val="000000"/>
                        </a:solidFill>
                        <a:effectLst/>
                        <a:latin typeface="+mn-lt"/>
                      </a:endParaRPr>
                    </a:p>
                  </a:txBody>
                  <a:tcPr marL="7143" marR="7143" marT="7144" marB="0" anchor="b"/>
                </a:tc>
                <a:tc>
                  <a:txBody>
                    <a:bodyPr/>
                    <a:lstStyle/>
                    <a:p>
                      <a:pPr algn="ctr" fontAlgn="b"/>
                      <a:r>
                        <a:rPr lang="en-GB" sz="1800" u="none" strike="noStrike" dirty="0">
                          <a:effectLst/>
                          <a:latin typeface="+mn-lt"/>
                        </a:rPr>
                        <a:t>438</a:t>
                      </a:r>
                      <a:endParaRPr lang="en-GB" sz="1800" b="0" i="0" u="none" strike="noStrike" dirty="0">
                        <a:solidFill>
                          <a:srgbClr val="000000"/>
                        </a:solidFill>
                        <a:effectLst/>
                        <a:latin typeface="+mn-lt"/>
                      </a:endParaRPr>
                    </a:p>
                  </a:txBody>
                  <a:tcPr marL="7143" marR="7143" marT="7144" marB="0" anchor="b"/>
                </a:tc>
                <a:extLst>
                  <a:ext uri="{0D108BD9-81ED-4DB2-BD59-A6C34878D82A}">
                    <a16:rowId xmlns:a16="http://schemas.microsoft.com/office/drawing/2014/main" val="10007"/>
                  </a:ext>
                </a:extLst>
              </a:tr>
            </a:tbl>
          </a:graphicData>
        </a:graphic>
      </p:graphicFrame>
      <p:sp>
        <p:nvSpPr>
          <p:cNvPr id="7" name="Title 1">
            <a:extLst>
              <a:ext uri="{FF2B5EF4-FFF2-40B4-BE49-F238E27FC236}">
                <a16:creationId xmlns:a16="http://schemas.microsoft.com/office/drawing/2014/main" id="{DE8456F5-5858-4956-AD90-EF98EB211D07}"/>
              </a:ext>
            </a:extLst>
          </p:cNvPr>
          <p:cNvSpPr txBox="1">
            <a:spLocks/>
          </p:cNvSpPr>
          <p:nvPr/>
        </p:nvSpPr>
        <p:spPr>
          <a:xfrm>
            <a:off x="179512" y="0"/>
            <a:ext cx="6336208" cy="764704"/>
          </a:xfrm>
          <a:prstGeom prst="rect">
            <a:avLst/>
          </a:prstGeom>
        </p:spPr>
        <p:txBody>
          <a:bodyPr vert="horz" lIns="91440" tIns="45720" rIns="91440" bIns="45720" rtlCol="0" anchor="ctr">
            <a:noAutofit/>
          </a:bodyPr>
          <a:lstStyle>
            <a:defPPr>
              <a:defRPr lang="en-US"/>
            </a:defPPr>
            <a:lvl1pPr>
              <a:spcBef>
                <a:spcPct val="5000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Data, analysis and evaluation</a:t>
            </a:r>
            <a:endParaRPr lang="en-US" altLang="en-GB" dirty="0"/>
          </a:p>
        </p:txBody>
      </p:sp>
      <p:sp>
        <p:nvSpPr>
          <p:cNvPr id="8" name="Rectangle 2"/>
          <p:cNvSpPr>
            <a:spLocks noChangeArrowheads="1"/>
          </p:cNvSpPr>
          <p:nvPr/>
        </p:nvSpPr>
        <p:spPr bwMode="auto">
          <a:xfrm>
            <a:off x="179512" y="5013176"/>
            <a:ext cx="8136408"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20000"/>
              </a:spcBef>
            </a:pPr>
            <a:r>
              <a:rPr lang="en-GB" altLang="en-US" sz="1600" dirty="0" smtClean="0"/>
              <a:t>Task: what trends do you notice in the data?  How could this problem be tackled?</a:t>
            </a:r>
          </a:p>
        </p:txBody>
      </p:sp>
    </p:spTree>
    <p:extLst>
      <p:ext uri="{BB962C8B-B14F-4D97-AF65-F5344CB8AC3E}">
        <p14:creationId xmlns:p14="http://schemas.microsoft.com/office/powerpoint/2010/main" val="30825372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49249" y="116632"/>
            <a:ext cx="8887149"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2.1.c.  Ethical and socio-cultural issues in physical activity and sport</a:t>
            </a:r>
            <a:endParaRPr lang="en-US" sz="1350" dirty="0">
              <a:solidFill>
                <a:srgbClr val="DA8AAD"/>
              </a:solidFill>
              <a:latin typeface="Arial" panose="020B0604020202020204" pitchFamily="34" charset="0"/>
              <a:cs typeface="Arial" panose="020B0604020202020204" pitchFamily="34" charset="0"/>
            </a:endParaRPr>
          </a:p>
        </p:txBody>
      </p:sp>
      <p:sp>
        <p:nvSpPr>
          <p:cNvPr id="12" name="Title 1">
            <a:extLst>
              <a:ext uri="{FF2B5EF4-FFF2-40B4-BE49-F238E27FC236}">
                <a16:creationId xmlns:a16="http://schemas.microsoft.com/office/drawing/2014/main" id="{3BCE1A9B-DC48-45D9-A0F9-C8B84A901DA0}"/>
              </a:ext>
            </a:extLst>
          </p:cNvPr>
          <p:cNvSpPr txBox="1">
            <a:spLocks/>
          </p:cNvSpPr>
          <p:nvPr/>
        </p:nvSpPr>
        <p:spPr>
          <a:xfrm>
            <a:off x="291448" y="1556824"/>
            <a:ext cx="2840392" cy="648040"/>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400" dirty="0" smtClean="0"/>
              <a:t>Violence in sport</a:t>
            </a:r>
            <a:endParaRPr lang="en-GB" sz="2400" dirty="0">
              <a:solidFill>
                <a:srgbClr val="000000"/>
              </a:solidFill>
            </a:endParaRPr>
          </a:p>
        </p:txBody>
      </p:sp>
      <p:sp>
        <p:nvSpPr>
          <p:cNvPr id="9" name="Title 1">
            <a:extLst>
              <a:ext uri="{FF2B5EF4-FFF2-40B4-BE49-F238E27FC236}">
                <a16:creationId xmlns:a16="http://schemas.microsoft.com/office/drawing/2014/main" id="{3BCE1A9B-DC48-45D9-A0F9-C8B84A901DA0}"/>
              </a:ext>
            </a:extLst>
          </p:cNvPr>
          <p:cNvSpPr txBox="1">
            <a:spLocks/>
          </p:cNvSpPr>
          <p:nvPr/>
        </p:nvSpPr>
        <p:spPr>
          <a:xfrm>
            <a:off x="291448" y="2257391"/>
            <a:ext cx="2539841" cy="792078"/>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400" dirty="0" smtClean="0"/>
              <a:t>LEARNING OUTCOMES</a:t>
            </a:r>
            <a:endParaRPr lang="en-GB" sz="2400" dirty="0">
              <a:solidFill>
                <a:srgbClr val="000000"/>
              </a:solidFill>
            </a:endParaRPr>
          </a:p>
        </p:txBody>
      </p:sp>
      <p:sp>
        <p:nvSpPr>
          <p:cNvPr id="6" name="Subtitle 5"/>
          <p:cNvSpPr txBox="1">
            <a:spLocks/>
          </p:cNvSpPr>
          <p:nvPr/>
        </p:nvSpPr>
        <p:spPr>
          <a:xfrm>
            <a:off x="3131840" y="2024233"/>
            <a:ext cx="5760640" cy="1476775"/>
          </a:xfrm>
          <a:prstGeom prst="rect">
            <a:avLst/>
          </a:prstGeom>
        </p:spPr>
        <p:style>
          <a:lnRef idx="1">
            <a:schemeClr val="dk1"/>
          </a:lnRef>
          <a:fillRef idx="2">
            <a:schemeClr val="dk1"/>
          </a:fillRef>
          <a:effectRef idx="1">
            <a:schemeClr val="dk1"/>
          </a:effectRef>
          <a:fontRef idx="minor">
            <a:schemeClr val="dk1"/>
          </a:fontRef>
        </p:style>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spcBef>
                <a:spcPts val="600"/>
              </a:spcBef>
              <a:spcAft>
                <a:spcPts val="600"/>
              </a:spcAft>
            </a:pPr>
            <a:r>
              <a:rPr lang="en-US" sz="1800" cap="all" dirty="0" smtClean="0">
                <a:solidFill>
                  <a:schemeClr val="tx1"/>
                </a:solidFill>
                <a:latin typeface="Arial" panose="020B0604020202020204" pitchFamily="34" charset="0"/>
                <a:cs typeface="Arial" panose="020B0604020202020204" pitchFamily="34" charset="0"/>
              </a:rPr>
              <a:t>By the end of this topic you should…</a:t>
            </a:r>
          </a:p>
          <a:p>
            <a:pPr marL="214313" indent="-214313" algn="l">
              <a:lnSpc>
                <a:spcPct val="120000"/>
              </a:lnSpc>
              <a:spcBef>
                <a:spcPts val="1000"/>
              </a:spcBef>
              <a:spcAft>
                <a:spcPts val="600"/>
              </a:spcAft>
              <a:buFont typeface="Arial" panose="020B0604020202020204" pitchFamily="34" charset="0"/>
              <a:buChar char="•"/>
            </a:pPr>
            <a:r>
              <a:rPr lang="en-GB" sz="1400" b="1" dirty="0" smtClean="0">
                <a:solidFill>
                  <a:schemeClr val="tx1"/>
                </a:solidFill>
                <a:latin typeface="Arial" panose="020B0604020202020204" pitchFamily="34" charset="0"/>
                <a:cs typeface="Arial" panose="020B0604020202020204" pitchFamily="34" charset="0"/>
              </a:rPr>
              <a:t>know and understand the reasons for player violence</a:t>
            </a:r>
          </a:p>
          <a:p>
            <a:pPr marL="214313" indent="-214313" algn="l">
              <a:lnSpc>
                <a:spcPct val="120000"/>
              </a:lnSpc>
              <a:spcBef>
                <a:spcPts val="1000"/>
              </a:spcBef>
              <a:spcAft>
                <a:spcPts val="600"/>
              </a:spcAft>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b</a:t>
            </a:r>
            <a:r>
              <a:rPr lang="en-GB" sz="1400" b="1" dirty="0" smtClean="0">
                <a:solidFill>
                  <a:schemeClr val="tx1"/>
                </a:solidFill>
                <a:latin typeface="Arial" panose="020B0604020202020204" pitchFamily="34" charset="0"/>
                <a:cs typeface="Arial" panose="020B0604020202020204" pitchFamily="34" charset="0"/>
              </a:rPr>
              <a:t>e able to give practical examples of violence in sport.</a:t>
            </a:r>
          </a:p>
          <a:p>
            <a:pPr algn="l">
              <a:lnSpc>
                <a:spcPct val="120000"/>
              </a:lnSpc>
              <a:spcBef>
                <a:spcPts val="1000"/>
              </a:spcBef>
              <a:spcAft>
                <a:spcPts val="600"/>
              </a:spcAft>
            </a:pPr>
            <a:endParaRPr lang="en-US" sz="1400" b="1" dirty="0" smtClean="0">
              <a:solidFill>
                <a:schemeClr val="tx1"/>
              </a:solidFill>
              <a:latin typeface="Arial" panose="020B0604020202020204" pitchFamily="34" charset="0"/>
              <a:cs typeface="Arial" panose="020B0604020202020204" pitchFamily="34" charset="0"/>
            </a:endParaRPr>
          </a:p>
          <a:p>
            <a:pPr algn="l">
              <a:spcBef>
                <a:spcPts val="600"/>
              </a:spcBef>
              <a:spcAft>
                <a:spcPts val="600"/>
              </a:spcAft>
            </a:pPr>
            <a:endParaRPr lang="en-US" sz="1800" cap="all" dirty="0" smtClean="0">
              <a:solidFill>
                <a:schemeClr val="tx1"/>
              </a:solidFill>
              <a:latin typeface="Arial" panose="020B0604020202020204" pitchFamily="34" charset="0"/>
              <a:cs typeface="Arial" panose="020B0604020202020204" pitchFamily="34" charset="0"/>
            </a:endParaRPr>
          </a:p>
          <a:p>
            <a:pPr algn="l">
              <a:spcBef>
                <a:spcPts val="600"/>
              </a:spcBef>
              <a:spcAft>
                <a:spcPts val="600"/>
              </a:spcAft>
            </a:pPr>
            <a:endParaRPr lang="en-US" sz="1800" cap="all" dirty="0" smtClean="0">
              <a:solidFill>
                <a:schemeClr val="tx1"/>
              </a:solidFill>
              <a:latin typeface="Arial" panose="020B0604020202020204" pitchFamily="34" charset="0"/>
              <a:cs typeface="Arial" panose="020B0604020202020204" pitchFamily="34" charset="0"/>
            </a:endParaRPr>
          </a:p>
          <a:p>
            <a:pPr algn="l">
              <a:spcBef>
                <a:spcPts val="600"/>
              </a:spcBef>
              <a:spcAft>
                <a:spcPts val="600"/>
              </a:spcAft>
            </a:pPr>
            <a:endParaRPr lang="en-US" sz="1800" cap="all" dirty="0" smtClean="0">
              <a:solidFill>
                <a:schemeClr val="tx1"/>
              </a:solidFill>
              <a:latin typeface="Arial" panose="020B0604020202020204" pitchFamily="34" charset="0"/>
              <a:cs typeface="Arial" panose="020B0604020202020204" pitchFamily="34" charset="0"/>
            </a:endParaRPr>
          </a:p>
          <a:p>
            <a:pPr algn="l">
              <a:spcBef>
                <a:spcPts val="600"/>
              </a:spcBef>
              <a:spcAft>
                <a:spcPts val="600"/>
              </a:spcAft>
            </a:pPr>
            <a:endParaRPr lang="en-US" sz="1800" cap="all"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7896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a:spLocks noChangeArrowheads="1"/>
          </p:cNvSpPr>
          <p:nvPr/>
        </p:nvSpPr>
        <p:spPr bwMode="auto">
          <a:xfrm>
            <a:off x="108000" y="1048405"/>
            <a:ext cx="8828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defRPr/>
            </a:pPr>
            <a:r>
              <a:rPr lang="en-GB" sz="1800" b="0" dirty="0"/>
              <a:t>Controlled aggression is a fundamental part of many sports. </a:t>
            </a:r>
          </a:p>
          <a:p>
            <a:pPr eaLnBrk="1" hangingPunct="1">
              <a:defRPr/>
            </a:pPr>
            <a:r>
              <a:rPr lang="en-GB" sz="1800" b="0" dirty="0"/>
              <a:t>Sometimes, however, this spills over into an uncontrolled situation where serious physical injury can be caused.</a:t>
            </a:r>
          </a:p>
        </p:txBody>
      </p:sp>
      <p:sp>
        <p:nvSpPr>
          <p:cNvPr id="7" name="Rectangle 6"/>
          <p:cNvSpPr/>
          <p:nvPr/>
        </p:nvSpPr>
        <p:spPr>
          <a:xfrm>
            <a:off x="108000" y="2132856"/>
            <a:ext cx="6048176" cy="329320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Violent behaviour can be caused by the following reasons:</a:t>
            </a:r>
          </a:p>
          <a:p>
            <a:pPr>
              <a:defRPr/>
            </a:pPr>
            <a:endParaRPr lang="en-GB" sz="1600"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defRPr/>
            </a:pPr>
            <a:r>
              <a:rPr lang="en-GB" sz="1600" dirty="0">
                <a:latin typeface="Arial" panose="020B0604020202020204" pitchFamily="34" charset="0"/>
                <a:cs typeface="Arial" panose="020B0604020202020204" pitchFamily="34" charset="0"/>
              </a:rPr>
              <a:t>p</a:t>
            </a:r>
            <a:r>
              <a:rPr lang="en-GB" sz="1600" dirty="0" smtClean="0">
                <a:latin typeface="Arial" panose="020B0604020202020204" pitchFamily="34" charset="0"/>
                <a:cs typeface="Arial" panose="020B0604020202020204" pitchFamily="34" charset="0"/>
              </a:rPr>
              <a:t>ressures </a:t>
            </a:r>
            <a:r>
              <a:rPr lang="en-GB" sz="1600" dirty="0">
                <a:latin typeface="Arial" panose="020B0604020202020204" pitchFamily="34" charset="0"/>
                <a:cs typeface="Arial" panose="020B0604020202020204" pitchFamily="34" charset="0"/>
              </a:rPr>
              <a:t>of the </a:t>
            </a:r>
            <a:r>
              <a:rPr lang="en-GB" sz="1600" dirty="0" smtClean="0">
                <a:latin typeface="Arial" panose="020B0604020202020204" pitchFamily="34" charset="0"/>
                <a:cs typeface="Arial" panose="020B0604020202020204" pitchFamily="34" charset="0"/>
              </a:rPr>
              <a:t>media</a:t>
            </a:r>
            <a:endParaRPr lang="en-GB" sz="1600"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defRPr/>
            </a:pPr>
            <a:r>
              <a:rPr lang="en-GB" sz="1600" dirty="0" smtClean="0">
                <a:latin typeface="Arial" panose="020B0604020202020204" pitchFamily="34" charset="0"/>
                <a:cs typeface="Arial" panose="020B0604020202020204" pitchFamily="34" charset="0"/>
              </a:rPr>
              <a:t>frustration </a:t>
            </a:r>
            <a:r>
              <a:rPr lang="en-GB" sz="1600" dirty="0">
                <a:latin typeface="Arial" panose="020B0604020202020204" pitchFamily="34" charset="0"/>
                <a:cs typeface="Arial" panose="020B0604020202020204" pitchFamily="34" charset="0"/>
              </a:rPr>
              <a:t>as a result of </a:t>
            </a:r>
            <a:r>
              <a:rPr lang="en-GB" sz="1600" dirty="0" smtClean="0">
                <a:latin typeface="Arial" panose="020B0604020202020204" pitchFamily="34" charset="0"/>
                <a:cs typeface="Arial" panose="020B0604020202020204" pitchFamily="34" charset="0"/>
              </a:rPr>
              <a:t>losing</a:t>
            </a:r>
            <a:endParaRPr lang="en-GB" sz="1600"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defRPr/>
            </a:pPr>
            <a:r>
              <a:rPr lang="en-GB" sz="1600" dirty="0" smtClean="0">
                <a:latin typeface="Arial" panose="020B0604020202020204" pitchFamily="34" charset="0"/>
                <a:cs typeface="Arial" panose="020B0604020202020204" pitchFamily="34" charset="0"/>
              </a:rPr>
              <a:t>sponsorships deals</a:t>
            </a:r>
            <a:endParaRPr lang="en-GB" sz="1600"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defRPr/>
            </a:pPr>
            <a:r>
              <a:rPr lang="en-GB" sz="1600" dirty="0" smtClean="0">
                <a:latin typeface="Arial" panose="020B0604020202020204" pitchFamily="34" charset="0"/>
                <a:cs typeface="Arial" panose="020B0604020202020204" pitchFamily="34" charset="0"/>
              </a:rPr>
              <a:t>pressure </a:t>
            </a:r>
            <a:r>
              <a:rPr lang="en-GB" sz="1600" dirty="0">
                <a:latin typeface="Arial" panose="020B0604020202020204" pitchFamily="34" charset="0"/>
                <a:cs typeface="Arial" panose="020B0604020202020204" pitchFamily="34" charset="0"/>
              </a:rPr>
              <a:t>from </a:t>
            </a:r>
            <a:r>
              <a:rPr lang="en-GB" sz="1600" dirty="0" smtClean="0">
                <a:latin typeface="Arial" panose="020B0604020202020204" pitchFamily="34" charset="0"/>
                <a:cs typeface="Arial" panose="020B0604020202020204" pitchFamily="34" charset="0"/>
              </a:rPr>
              <a:t>spectators/taunting </a:t>
            </a:r>
            <a:r>
              <a:rPr lang="en-GB" sz="1600" dirty="0">
                <a:latin typeface="Arial" panose="020B0604020202020204" pitchFamily="34" charset="0"/>
                <a:cs typeface="Arial" panose="020B0604020202020204" pitchFamily="34" charset="0"/>
              </a:rPr>
              <a:t>from </a:t>
            </a:r>
            <a:r>
              <a:rPr lang="en-GB" sz="1600" dirty="0" smtClean="0">
                <a:latin typeface="Arial" panose="020B0604020202020204" pitchFamily="34" charset="0"/>
                <a:cs typeface="Arial" panose="020B0604020202020204" pitchFamily="34" charset="0"/>
              </a:rPr>
              <a:t>crowd/opponents </a:t>
            </a:r>
            <a:endParaRPr lang="en-GB" sz="1600"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defRPr/>
            </a:pPr>
            <a:r>
              <a:rPr lang="en-GB" sz="1600" dirty="0" smtClean="0">
                <a:latin typeface="Arial" panose="020B0604020202020204" pitchFamily="34" charset="0"/>
                <a:cs typeface="Arial" panose="020B0604020202020204" pitchFamily="34" charset="0"/>
              </a:rPr>
              <a:t>as </a:t>
            </a:r>
            <a:r>
              <a:rPr lang="en-GB" sz="1600" dirty="0">
                <a:latin typeface="Arial" panose="020B0604020202020204" pitchFamily="34" charset="0"/>
                <a:cs typeface="Arial" panose="020B0604020202020204" pitchFamily="34" charset="0"/>
              </a:rPr>
              <a:t>physical retaliation/as a reaction to a </a:t>
            </a:r>
            <a:r>
              <a:rPr lang="en-GB" sz="1600" dirty="0" smtClean="0">
                <a:latin typeface="Arial" panose="020B0604020202020204" pitchFamily="34" charset="0"/>
                <a:cs typeface="Arial" panose="020B0604020202020204" pitchFamily="34" charset="0"/>
              </a:rPr>
              <a:t>challenge/tackle</a:t>
            </a:r>
            <a:endParaRPr lang="en-GB" sz="1600"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defRPr/>
            </a:pPr>
            <a:r>
              <a:rPr lang="en-GB" sz="1600" dirty="0">
                <a:latin typeface="Arial" panose="020B0604020202020204" pitchFamily="34" charset="0"/>
                <a:cs typeface="Arial" panose="020B0604020202020204" pitchFamily="34" charset="0"/>
              </a:rPr>
              <a:t>o</a:t>
            </a:r>
            <a:r>
              <a:rPr lang="en-GB" sz="1600" dirty="0" smtClean="0">
                <a:latin typeface="Arial" panose="020B0604020202020204" pitchFamily="34" charset="0"/>
                <a:cs typeface="Arial" panose="020B0604020202020204" pitchFamily="34" charset="0"/>
              </a:rPr>
              <a:t>ver </a:t>
            </a:r>
            <a:r>
              <a:rPr lang="en-GB" sz="1600" dirty="0">
                <a:latin typeface="Arial" panose="020B0604020202020204" pitchFamily="34" charset="0"/>
                <a:cs typeface="Arial" panose="020B0604020202020204" pitchFamily="34" charset="0"/>
              </a:rPr>
              <a:t>arousal during the </a:t>
            </a:r>
            <a:r>
              <a:rPr lang="en-GB" sz="1600" dirty="0" smtClean="0">
                <a:latin typeface="Arial" panose="020B0604020202020204" pitchFamily="34" charset="0"/>
                <a:cs typeface="Arial" panose="020B0604020202020204" pitchFamily="34" charset="0"/>
              </a:rPr>
              <a:t>game</a:t>
            </a:r>
            <a:endParaRPr lang="en-GB" sz="1600"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defRPr/>
            </a:pPr>
            <a:r>
              <a:rPr lang="en-GB" sz="1600" dirty="0">
                <a:latin typeface="Arial" panose="020B0604020202020204" pitchFamily="34" charset="0"/>
                <a:cs typeface="Arial" panose="020B0604020202020204" pitchFamily="34" charset="0"/>
              </a:rPr>
              <a:t>a</a:t>
            </a:r>
            <a:r>
              <a:rPr lang="en-GB" sz="1600" dirty="0" smtClean="0">
                <a:latin typeface="Arial" panose="020B0604020202020204" pitchFamily="34" charset="0"/>
                <a:cs typeface="Arial" panose="020B0604020202020204" pitchFamily="34" charset="0"/>
              </a:rPr>
              <a:t>nnoyed </a:t>
            </a:r>
            <a:r>
              <a:rPr lang="en-GB" sz="1600" dirty="0">
                <a:latin typeface="Arial" panose="020B0604020202020204" pitchFamily="34" charset="0"/>
                <a:cs typeface="Arial" panose="020B0604020202020204" pitchFamily="34" charset="0"/>
              </a:rPr>
              <a:t>by poor decisions by </a:t>
            </a:r>
            <a:r>
              <a:rPr lang="en-GB" sz="1600" dirty="0" smtClean="0">
                <a:latin typeface="Arial" panose="020B0604020202020204" pitchFamily="34" charset="0"/>
                <a:cs typeface="Arial" panose="020B0604020202020204" pitchFamily="34" charset="0"/>
              </a:rPr>
              <a:t>officials</a:t>
            </a:r>
            <a:endParaRPr lang="en-GB" sz="1600"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defRPr/>
            </a:pPr>
            <a:r>
              <a:rPr lang="en-GB" sz="1600" dirty="0">
                <a:latin typeface="Arial" panose="020B0604020202020204" pitchFamily="34" charset="0"/>
                <a:cs typeface="Arial" panose="020B0604020202020204" pitchFamily="34" charset="0"/>
              </a:rPr>
              <a:t>t</a:t>
            </a:r>
            <a:r>
              <a:rPr lang="en-GB" sz="1600" dirty="0" smtClean="0">
                <a:latin typeface="Arial" panose="020B0604020202020204" pitchFamily="34" charset="0"/>
                <a:cs typeface="Arial" panose="020B0604020202020204" pitchFamily="34" charset="0"/>
              </a:rPr>
              <a:t>o </a:t>
            </a:r>
            <a:r>
              <a:rPr lang="en-GB" sz="1600" dirty="0">
                <a:latin typeface="Arial" panose="020B0604020202020204" pitchFamily="34" charset="0"/>
                <a:cs typeface="Arial" panose="020B0604020202020204" pitchFamily="34" charset="0"/>
              </a:rPr>
              <a:t>gain an </a:t>
            </a:r>
            <a:r>
              <a:rPr lang="en-GB" sz="1600" dirty="0" smtClean="0">
                <a:latin typeface="Arial" panose="020B0604020202020204" pitchFamily="34" charset="0"/>
                <a:cs typeface="Arial" panose="020B0604020202020204" pitchFamily="34" charset="0"/>
              </a:rPr>
              <a:t>advantage/to </a:t>
            </a:r>
            <a:r>
              <a:rPr lang="en-GB" sz="1600" dirty="0">
                <a:latin typeface="Arial" panose="020B0604020202020204" pitchFamily="34" charset="0"/>
                <a:cs typeface="Arial" panose="020B0604020202020204" pitchFamily="34" charset="0"/>
              </a:rPr>
              <a:t>hurt your opponent controlled aggression may be required for effective </a:t>
            </a:r>
            <a:r>
              <a:rPr lang="en-GB" sz="1600" dirty="0" smtClean="0">
                <a:latin typeface="Arial" panose="020B0604020202020204" pitchFamily="34" charset="0"/>
                <a:cs typeface="Arial" panose="020B0604020202020204" pitchFamily="34" charset="0"/>
              </a:rPr>
              <a:t>play</a:t>
            </a:r>
            <a:endParaRPr lang="en-GB" sz="1600"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defRPr/>
            </a:pPr>
            <a:r>
              <a:rPr lang="en-GB" sz="1600" dirty="0" smtClean="0">
                <a:latin typeface="Arial" panose="020B0604020202020204" pitchFamily="34" charset="0"/>
                <a:cs typeface="Arial" panose="020B0604020202020204" pitchFamily="34" charset="0"/>
              </a:rPr>
              <a:t>as </a:t>
            </a:r>
            <a:r>
              <a:rPr lang="en-GB" sz="1600" dirty="0">
                <a:latin typeface="Arial" panose="020B0604020202020204" pitchFamily="34" charset="0"/>
                <a:cs typeface="Arial" panose="020B0604020202020204" pitchFamily="34" charset="0"/>
              </a:rPr>
              <a:t>a result of the influence of </a:t>
            </a:r>
            <a:r>
              <a:rPr lang="en-GB" sz="1600" dirty="0" smtClean="0">
                <a:latin typeface="Arial" panose="020B0604020202020204" pitchFamily="34" charset="0"/>
                <a:cs typeface="Arial" panose="020B0604020202020204" pitchFamily="34" charset="0"/>
              </a:rPr>
              <a:t>drugs</a:t>
            </a:r>
            <a:endParaRPr lang="en-GB" sz="1600"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defRPr/>
            </a:pPr>
            <a:r>
              <a:rPr lang="en-GB" sz="1600" dirty="0" smtClean="0">
                <a:latin typeface="Arial" panose="020B0604020202020204" pitchFamily="34" charset="0"/>
                <a:cs typeface="Arial" panose="020B0604020202020204" pitchFamily="34" charset="0"/>
              </a:rPr>
              <a:t>we </a:t>
            </a:r>
            <a:r>
              <a:rPr lang="en-GB" sz="1600" dirty="0">
                <a:latin typeface="Arial" panose="020B0604020202020204" pitchFamily="34" charset="0"/>
                <a:cs typeface="Arial" panose="020B0604020202020204" pitchFamily="34" charset="0"/>
              </a:rPr>
              <a:t>copy others.</a:t>
            </a:r>
          </a:p>
        </p:txBody>
      </p:sp>
      <p:pic>
        <p:nvPicPr>
          <p:cNvPr id="8" name="Picture 7" descr="TWICKENHAM LONDON - NOVEMBER 23: English player Fight with South African at England vs South Africa, England playing in white lose 16-15, at QBE Rugby Match on November 23, 2012 in Twickenham, England">
            <a:extLst>
              <a:ext uri="{FF2B5EF4-FFF2-40B4-BE49-F238E27FC236}">
                <a16:creationId xmlns:a16="http://schemas.microsoft.com/office/drawing/2014/main" id="{590A1A3F-3FB4-44F1-BBE7-1CD03C43E2C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300192" y="2708920"/>
            <a:ext cx="2703158" cy="2139626"/>
          </a:xfrm>
          <a:prstGeom prst="rect">
            <a:avLst/>
          </a:prstGeom>
        </p:spPr>
      </p:pic>
      <p:sp>
        <p:nvSpPr>
          <p:cNvPr id="11" name="Title 1">
            <a:extLst>
              <a:ext uri="{FF2B5EF4-FFF2-40B4-BE49-F238E27FC236}">
                <a16:creationId xmlns:a16="http://schemas.microsoft.com/office/drawing/2014/main" id="{1A394F15-7DCC-4DDB-8480-27D3C345C211}"/>
              </a:ext>
            </a:extLst>
          </p:cNvPr>
          <p:cNvSpPr txBox="1">
            <a:spLocks/>
          </p:cNvSpPr>
          <p:nvPr/>
        </p:nvSpPr>
        <p:spPr>
          <a:xfrm>
            <a:off x="108000" y="-27384"/>
            <a:ext cx="2079352" cy="936072"/>
          </a:xfrm>
          <a:prstGeom prst="rect">
            <a:avLst/>
          </a:prstGeom>
        </p:spPr>
        <p:txBody>
          <a:bodyPr vert="horz" lIns="91440" tIns="45720" rIns="91440" bIns="45720" rtlCol="0" anchor="ctr">
            <a:noAutofit/>
          </a:bodyPr>
          <a:lstStyle>
            <a:defPPr>
              <a:defRPr lang="en-US"/>
            </a:defPPr>
            <a:lvl1pPr>
              <a:spcBef>
                <a:spcPct val="5000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smtClean="0"/>
              <a:t>Violence</a:t>
            </a:r>
            <a:endParaRPr lang="en-GB" altLang="en-US" dirty="0"/>
          </a:p>
        </p:txBody>
      </p:sp>
      <p:sp>
        <p:nvSpPr>
          <p:cNvPr id="13" name="Rectangle 2"/>
          <p:cNvSpPr>
            <a:spLocks noChangeArrowheads="1"/>
          </p:cNvSpPr>
          <p:nvPr/>
        </p:nvSpPr>
        <p:spPr bwMode="auto">
          <a:xfrm>
            <a:off x="108000" y="5589240"/>
            <a:ext cx="7128792"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20000"/>
              </a:spcBef>
            </a:pPr>
            <a:r>
              <a:rPr lang="en-GB" altLang="en-US" sz="1600" dirty="0" smtClean="0"/>
              <a:t>Task: Why do players show acts of violence during sporting contests?</a:t>
            </a:r>
          </a:p>
        </p:txBody>
      </p:sp>
    </p:spTree>
    <p:extLst>
      <p:ext uri="{BB962C8B-B14F-4D97-AF65-F5344CB8AC3E}">
        <p14:creationId xmlns:p14="http://schemas.microsoft.com/office/powerpoint/2010/main" val="34764118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a:spLocks noChangeArrowheads="1"/>
          </p:cNvSpPr>
          <p:nvPr/>
        </p:nvSpPr>
        <p:spPr bwMode="auto">
          <a:xfrm>
            <a:off x="179512" y="5258258"/>
            <a:ext cx="8856488" cy="523220"/>
          </a:xfrm>
          <a:prstGeom prst="rect">
            <a:avLst/>
          </a:prstGeom>
          <a:solidFill>
            <a:schemeClr val="bg2"/>
          </a:solidFill>
          <a:ln>
            <a:noFill/>
          </a:ln>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14313" indent="-214313">
              <a:spcBef>
                <a:spcPts val="300"/>
              </a:spcBef>
              <a:buFont typeface="Arial" panose="020B0604020202020204" pitchFamily="34" charset="0"/>
              <a:buChar char="•"/>
            </a:pPr>
            <a:r>
              <a:rPr lang="en-GB" sz="1400" b="0" dirty="0" smtClean="0"/>
              <a:t>breathing </a:t>
            </a:r>
            <a:r>
              <a:rPr lang="en-GB" sz="1400" b="0" dirty="0"/>
              <a:t>exercises. Relax in your mind and body with deep, controlled and slow breathing. This can affect your heart rate, which will decrease the steadier your breathing, and then you will be able to feel calmer.</a:t>
            </a:r>
          </a:p>
        </p:txBody>
      </p:sp>
      <p:sp>
        <p:nvSpPr>
          <p:cNvPr id="5" name="Title 1">
            <a:extLst>
              <a:ext uri="{FF2B5EF4-FFF2-40B4-BE49-F238E27FC236}">
                <a16:creationId xmlns:a16="http://schemas.microsoft.com/office/drawing/2014/main" id="{1D2BEFC4-B65E-41F6-8CA1-3B7B2486D106}"/>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5000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Violence</a:t>
            </a:r>
            <a:endParaRPr lang="en-US" altLang="en-GB" dirty="0"/>
          </a:p>
        </p:txBody>
      </p:sp>
      <p:sp>
        <p:nvSpPr>
          <p:cNvPr id="4" name="Rectangle 6"/>
          <p:cNvSpPr>
            <a:spLocks noChangeArrowheads="1"/>
          </p:cNvSpPr>
          <p:nvPr/>
        </p:nvSpPr>
        <p:spPr bwMode="auto">
          <a:xfrm>
            <a:off x="179512" y="1052736"/>
            <a:ext cx="3663528" cy="307777"/>
          </a:xfrm>
          <a:prstGeom prst="rect">
            <a:avLst/>
          </a:prstGeom>
          <a:solidFill>
            <a:schemeClr val="bg2"/>
          </a:solidFill>
          <a:ln>
            <a:noFill/>
          </a:ln>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spcBef>
                <a:spcPts val="300"/>
              </a:spcBef>
              <a:defRPr/>
            </a:pPr>
            <a:r>
              <a:rPr lang="en-GB" sz="1400" b="0" dirty="0">
                <a:solidFill>
                  <a:srgbClr val="FF0000"/>
                </a:solidFill>
                <a:effectLst>
                  <a:outerShdw blurRad="38100" dist="38100" dir="2700000" algn="tl">
                    <a:srgbClr val="000000">
                      <a:alpha val="43137"/>
                    </a:srgbClr>
                  </a:outerShdw>
                </a:effectLst>
              </a:rPr>
              <a:t>Strategies to control violence or </a:t>
            </a:r>
            <a:r>
              <a:rPr lang="en-GB" sz="1400" b="0" dirty="0" smtClean="0">
                <a:solidFill>
                  <a:srgbClr val="FF0000"/>
                </a:solidFill>
                <a:effectLst>
                  <a:outerShdw blurRad="38100" dist="38100" dir="2700000" algn="tl">
                    <a:srgbClr val="000000">
                      <a:alpha val="43137"/>
                    </a:srgbClr>
                  </a:outerShdw>
                </a:effectLst>
              </a:rPr>
              <a:t>aggression</a:t>
            </a:r>
            <a:r>
              <a:rPr lang="en-GB" sz="1400" b="0" dirty="0">
                <a:solidFill>
                  <a:srgbClr val="FF0000"/>
                </a:solidFill>
                <a:effectLst>
                  <a:outerShdw blurRad="38100" dist="38100" dir="2700000" algn="tl">
                    <a:srgbClr val="000000">
                      <a:alpha val="43137"/>
                    </a:srgbClr>
                  </a:outerShdw>
                </a:effectLst>
              </a:rPr>
              <a:t>:</a:t>
            </a:r>
          </a:p>
        </p:txBody>
      </p:sp>
      <p:sp>
        <p:nvSpPr>
          <p:cNvPr id="6" name="Rectangle 6"/>
          <p:cNvSpPr>
            <a:spLocks noChangeArrowheads="1"/>
          </p:cNvSpPr>
          <p:nvPr/>
        </p:nvSpPr>
        <p:spPr bwMode="auto">
          <a:xfrm>
            <a:off x="179512" y="1360513"/>
            <a:ext cx="8856488" cy="523220"/>
          </a:xfrm>
          <a:prstGeom prst="rect">
            <a:avLst/>
          </a:prstGeom>
          <a:solidFill>
            <a:schemeClr val="bg2"/>
          </a:solidFill>
          <a:ln>
            <a:noFill/>
          </a:ln>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14313" indent="-214313">
              <a:spcBef>
                <a:spcPts val="300"/>
              </a:spcBef>
              <a:buFont typeface="Arial" panose="020B0604020202020204" pitchFamily="34" charset="0"/>
              <a:buChar char="•"/>
            </a:pPr>
            <a:r>
              <a:rPr lang="en-GB" sz="1400" b="0" dirty="0" smtClean="0"/>
              <a:t>calm </a:t>
            </a:r>
            <a:r>
              <a:rPr lang="en-GB" sz="1400" b="0" dirty="0"/>
              <a:t>down by relaxing or by concentrating on your own performance in the game or </a:t>
            </a:r>
            <a:r>
              <a:rPr lang="en-GB" sz="1400" b="0" dirty="0" smtClean="0"/>
              <a:t>activity. Focussing attention </a:t>
            </a:r>
            <a:r>
              <a:rPr lang="en-GB" sz="1400" b="0" dirty="0"/>
              <a:t>on the job in hand is sometimes called channelling </a:t>
            </a:r>
            <a:r>
              <a:rPr lang="en-GB" sz="1400" b="0" dirty="0" smtClean="0"/>
              <a:t>aggression</a:t>
            </a:r>
            <a:endParaRPr lang="en-GB" sz="1400" b="0" dirty="0"/>
          </a:p>
        </p:txBody>
      </p:sp>
      <p:sp>
        <p:nvSpPr>
          <p:cNvPr id="7" name="Rectangle 6"/>
          <p:cNvSpPr>
            <a:spLocks noChangeArrowheads="1"/>
          </p:cNvSpPr>
          <p:nvPr/>
        </p:nvSpPr>
        <p:spPr bwMode="auto">
          <a:xfrm>
            <a:off x="179512" y="1883733"/>
            <a:ext cx="8856488" cy="523220"/>
          </a:xfrm>
          <a:prstGeom prst="rect">
            <a:avLst/>
          </a:prstGeom>
          <a:solidFill>
            <a:schemeClr val="bg2"/>
          </a:solidFill>
          <a:ln>
            <a:noFill/>
          </a:ln>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14313" indent="-214313">
              <a:spcBef>
                <a:spcPts val="300"/>
              </a:spcBef>
              <a:buFont typeface="Arial" panose="020B0604020202020204" pitchFamily="34" charset="0"/>
              <a:buChar char="•"/>
            </a:pPr>
            <a:r>
              <a:rPr lang="en-GB" sz="1400" b="0" dirty="0" smtClean="0"/>
              <a:t>avoid </a:t>
            </a:r>
            <a:r>
              <a:rPr lang="en-GB" sz="1400" b="0" dirty="0"/>
              <a:t>situations that might make you angry or </a:t>
            </a:r>
            <a:r>
              <a:rPr lang="en-GB" sz="1400" b="0" dirty="0" smtClean="0"/>
              <a:t>aggressive for example by </a:t>
            </a:r>
            <a:r>
              <a:rPr lang="en-GB" sz="1400" b="0" dirty="0"/>
              <a:t>walking away from trouble or trying a new position on the field of </a:t>
            </a:r>
            <a:r>
              <a:rPr lang="en-GB" sz="1400" b="0" dirty="0" smtClean="0"/>
              <a:t>play</a:t>
            </a:r>
            <a:endParaRPr lang="en-GB" sz="1400" b="0" dirty="0"/>
          </a:p>
        </p:txBody>
      </p:sp>
      <p:sp>
        <p:nvSpPr>
          <p:cNvPr id="8" name="Rectangle 6"/>
          <p:cNvSpPr>
            <a:spLocks noChangeArrowheads="1"/>
          </p:cNvSpPr>
          <p:nvPr/>
        </p:nvSpPr>
        <p:spPr bwMode="auto">
          <a:xfrm>
            <a:off x="179512" y="2406953"/>
            <a:ext cx="8856488" cy="523220"/>
          </a:xfrm>
          <a:prstGeom prst="rect">
            <a:avLst/>
          </a:prstGeom>
          <a:solidFill>
            <a:schemeClr val="bg2"/>
          </a:solidFill>
          <a:ln>
            <a:noFill/>
          </a:ln>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14313" indent="-214313">
              <a:spcBef>
                <a:spcPts val="300"/>
              </a:spcBef>
              <a:buFont typeface="Arial" panose="020B0604020202020204" pitchFamily="34" charset="0"/>
              <a:buChar char="•"/>
            </a:pPr>
            <a:r>
              <a:rPr lang="en-GB" sz="1400" b="0" dirty="0" smtClean="0"/>
              <a:t>remove </a:t>
            </a:r>
            <a:r>
              <a:rPr lang="en-GB" sz="1400" b="0" dirty="0"/>
              <a:t>yourself completely from the </a:t>
            </a:r>
            <a:r>
              <a:rPr lang="en-GB" sz="1400" b="0" dirty="0" smtClean="0"/>
              <a:t>situation for example </a:t>
            </a:r>
            <a:r>
              <a:rPr lang="en-GB" sz="1400" b="0" dirty="0"/>
              <a:t>a basketball coach may substitute an aggressive player to calm </a:t>
            </a:r>
            <a:r>
              <a:rPr lang="en-GB" sz="1400" b="0" dirty="0" smtClean="0"/>
              <a:t>down</a:t>
            </a:r>
            <a:endParaRPr lang="en-GB" sz="1400" b="0" dirty="0"/>
          </a:p>
        </p:txBody>
      </p:sp>
      <p:sp>
        <p:nvSpPr>
          <p:cNvPr id="10" name="Rectangle 6"/>
          <p:cNvSpPr>
            <a:spLocks noChangeArrowheads="1"/>
          </p:cNvSpPr>
          <p:nvPr/>
        </p:nvSpPr>
        <p:spPr bwMode="auto">
          <a:xfrm>
            <a:off x="179512" y="2921714"/>
            <a:ext cx="8856488" cy="523220"/>
          </a:xfrm>
          <a:prstGeom prst="rect">
            <a:avLst/>
          </a:prstGeom>
          <a:solidFill>
            <a:schemeClr val="bg2"/>
          </a:solidFill>
          <a:ln>
            <a:noFill/>
          </a:ln>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14313" indent="-214313">
              <a:spcBef>
                <a:spcPts val="300"/>
              </a:spcBef>
              <a:buFont typeface="Arial" panose="020B0604020202020204" pitchFamily="34" charset="0"/>
              <a:buChar char="•"/>
            </a:pPr>
            <a:r>
              <a:rPr lang="en-GB" sz="1400" b="0" dirty="0" smtClean="0"/>
              <a:t>enjoy </a:t>
            </a:r>
            <a:r>
              <a:rPr lang="en-GB" sz="1400" b="0" dirty="0"/>
              <a:t>praise for not being </a:t>
            </a:r>
            <a:r>
              <a:rPr lang="en-GB" sz="1400" b="0" dirty="0" smtClean="0"/>
              <a:t>aggressive.  Your </a:t>
            </a:r>
            <a:r>
              <a:rPr lang="en-GB" sz="1400" b="0" dirty="0"/>
              <a:t>coach may well praise the fact that you have been a forceful, effective player, but you have not been aggressive and given away </a:t>
            </a:r>
            <a:r>
              <a:rPr lang="en-GB" sz="1400" b="0" dirty="0" smtClean="0"/>
              <a:t>territory</a:t>
            </a:r>
            <a:endParaRPr lang="en-GB" sz="1400" b="0" dirty="0"/>
          </a:p>
        </p:txBody>
      </p:sp>
      <p:sp>
        <p:nvSpPr>
          <p:cNvPr id="11" name="Rectangle 6"/>
          <p:cNvSpPr>
            <a:spLocks noChangeArrowheads="1"/>
          </p:cNvSpPr>
          <p:nvPr/>
        </p:nvSpPr>
        <p:spPr bwMode="auto">
          <a:xfrm>
            <a:off x="179512" y="3436475"/>
            <a:ext cx="8856488" cy="523220"/>
          </a:xfrm>
          <a:prstGeom prst="rect">
            <a:avLst/>
          </a:prstGeom>
          <a:solidFill>
            <a:schemeClr val="bg2"/>
          </a:solidFill>
          <a:ln>
            <a:noFill/>
          </a:ln>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14313" indent="-214313">
              <a:spcBef>
                <a:spcPts val="300"/>
              </a:spcBef>
              <a:buFont typeface="Arial" panose="020B0604020202020204" pitchFamily="34" charset="0"/>
              <a:buChar char="•"/>
            </a:pPr>
            <a:r>
              <a:rPr lang="en-GB" sz="1400" b="0" dirty="0" smtClean="0"/>
              <a:t>recognise </a:t>
            </a:r>
            <a:r>
              <a:rPr lang="en-GB" sz="1400" b="0" dirty="0"/>
              <a:t>others who are successful (role models) but who do not resort to </a:t>
            </a:r>
            <a:r>
              <a:rPr lang="en-GB" sz="1400" b="0" dirty="0" smtClean="0"/>
              <a:t>aggression.  Most successful sportspeople </a:t>
            </a:r>
            <a:r>
              <a:rPr lang="en-GB" sz="1400" b="0" dirty="0"/>
              <a:t>are not aggressive but are </a:t>
            </a:r>
            <a:r>
              <a:rPr lang="en-GB" sz="1400" b="0" dirty="0" smtClean="0"/>
              <a:t>assertive</a:t>
            </a:r>
            <a:endParaRPr lang="en-GB" sz="1400" b="0" dirty="0"/>
          </a:p>
        </p:txBody>
      </p:sp>
      <p:sp>
        <p:nvSpPr>
          <p:cNvPr id="12" name="Rectangle 6"/>
          <p:cNvSpPr>
            <a:spLocks noChangeArrowheads="1"/>
          </p:cNvSpPr>
          <p:nvPr/>
        </p:nvSpPr>
        <p:spPr bwMode="auto">
          <a:xfrm>
            <a:off x="179512" y="3942777"/>
            <a:ext cx="8856488" cy="523220"/>
          </a:xfrm>
          <a:prstGeom prst="rect">
            <a:avLst/>
          </a:prstGeom>
          <a:solidFill>
            <a:schemeClr val="bg2"/>
          </a:solidFill>
          <a:ln>
            <a:noFill/>
          </a:ln>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14313" indent="-214313">
              <a:spcBef>
                <a:spcPts val="300"/>
              </a:spcBef>
              <a:buFont typeface="Arial" panose="020B0604020202020204" pitchFamily="34" charset="0"/>
              <a:buChar char="•"/>
            </a:pPr>
            <a:r>
              <a:rPr lang="en-GB" sz="1400" b="0" dirty="0" smtClean="0"/>
              <a:t>punishment </a:t>
            </a:r>
            <a:r>
              <a:rPr lang="en-GB" sz="1400" b="0" dirty="0"/>
              <a:t>or fear of being punished may well control </a:t>
            </a:r>
            <a:r>
              <a:rPr lang="en-GB" sz="1400" b="0" dirty="0" smtClean="0"/>
              <a:t>aggression. Often </a:t>
            </a:r>
            <a:r>
              <a:rPr lang="en-GB" sz="1400" b="0" dirty="0"/>
              <a:t>fines are used or a player may be dropped from the </a:t>
            </a:r>
            <a:r>
              <a:rPr lang="en-GB" sz="1400" b="0" dirty="0" smtClean="0"/>
              <a:t>team</a:t>
            </a:r>
            <a:endParaRPr lang="en-GB" sz="1400" b="0" dirty="0"/>
          </a:p>
        </p:txBody>
      </p:sp>
      <p:sp>
        <p:nvSpPr>
          <p:cNvPr id="13" name="Rectangle 6"/>
          <p:cNvSpPr>
            <a:spLocks noChangeArrowheads="1"/>
          </p:cNvSpPr>
          <p:nvPr/>
        </p:nvSpPr>
        <p:spPr bwMode="auto">
          <a:xfrm>
            <a:off x="179512" y="4457538"/>
            <a:ext cx="8856488" cy="307777"/>
          </a:xfrm>
          <a:prstGeom prst="rect">
            <a:avLst/>
          </a:prstGeom>
          <a:solidFill>
            <a:schemeClr val="bg2"/>
          </a:solidFill>
          <a:ln>
            <a:noFill/>
          </a:ln>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14313" indent="-214313">
              <a:spcBef>
                <a:spcPts val="300"/>
              </a:spcBef>
              <a:buFont typeface="Arial" panose="020B0604020202020204" pitchFamily="34" charset="0"/>
              <a:buChar char="•"/>
            </a:pPr>
            <a:r>
              <a:rPr lang="en-GB" sz="1400" b="0" dirty="0" smtClean="0"/>
              <a:t>recognise </a:t>
            </a:r>
            <a:r>
              <a:rPr lang="en-GB" sz="1400" b="0" dirty="0"/>
              <a:t>that you have a position of responsibility.   Aggression could let the rest of the team </a:t>
            </a:r>
            <a:r>
              <a:rPr lang="en-GB" sz="1400" b="0" dirty="0" smtClean="0"/>
              <a:t>down</a:t>
            </a:r>
            <a:endParaRPr lang="en-GB" sz="1400" b="0" dirty="0"/>
          </a:p>
        </p:txBody>
      </p:sp>
      <p:sp>
        <p:nvSpPr>
          <p:cNvPr id="14" name="Rectangle 6"/>
          <p:cNvSpPr>
            <a:spLocks noChangeArrowheads="1"/>
          </p:cNvSpPr>
          <p:nvPr/>
        </p:nvSpPr>
        <p:spPr bwMode="auto">
          <a:xfrm>
            <a:off x="179512" y="4739938"/>
            <a:ext cx="8856488" cy="523220"/>
          </a:xfrm>
          <a:prstGeom prst="rect">
            <a:avLst/>
          </a:prstGeom>
          <a:solidFill>
            <a:schemeClr val="bg2"/>
          </a:solidFill>
          <a:ln>
            <a:noFill/>
          </a:ln>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14313" indent="-214313">
              <a:spcBef>
                <a:spcPts val="300"/>
              </a:spcBef>
              <a:buFont typeface="Arial" panose="020B0604020202020204" pitchFamily="34" charset="0"/>
              <a:buChar char="•"/>
            </a:pPr>
            <a:r>
              <a:rPr lang="en-GB" sz="1400" b="0" dirty="0" smtClean="0"/>
              <a:t>anger </a:t>
            </a:r>
            <a:r>
              <a:rPr lang="en-GB" sz="1400" b="0" dirty="0"/>
              <a:t>management. Try to identify what makes you angry and to avoid the triggers to anger. You may learn to deal with your feelings early on rather than waiting for your anger to build up out of </a:t>
            </a:r>
            <a:r>
              <a:rPr lang="en-GB" sz="1400" b="0" dirty="0" smtClean="0"/>
              <a:t>control</a:t>
            </a:r>
            <a:endParaRPr lang="en-GB" sz="1400" b="0" dirty="0"/>
          </a:p>
        </p:txBody>
      </p:sp>
    </p:spTree>
    <p:extLst>
      <p:ext uri="{BB962C8B-B14F-4D97-AF65-F5344CB8AC3E}">
        <p14:creationId xmlns:p14="http://schemas.microsoft.com/office/powerpoint/2010/main" val="14581736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6" grpId="0" animBg="1"/>
      <p:bldP spid="7" grpId="0" animBg="1"/>
      <p:bldP spid="8" grpId="0" animBg="1"/>
      <p:bldP spid="10" grpId="0" animBg="1"/>
      <p:bldP spid="11" grpId="0" animBg="1"/>
      <p:bldP spid="12" grpId="0" animBg="1"/>
      <p:bldP spid="13"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209846" y="5322694"/>
            <a:ext cx="8538618"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600" dirty="0"/>
              <a:t>TASK: </a:t>
            </a:r>
            <a:r>
              <a:rPr lang="en-GB" altLang="en-US" sz="1600" dirty="0" smtClean="0"/>
              <a:t>what </a:t>
            </a:r>
            <a:r>
              <a:rPr lang="en-GB" altLang="en-US" sz="1600" dirty="0"/>
              <a:t>trends do you notice in </a:t>
            </a:r>
            <a:r>
              <a:rPr lang="en-GB" altLang="en-US" sz="1600" dirty="0" smtClean="0"/>
              <a:t>the data</a:t>
            </a:r>
            <a:r>
              <a:rPr lang="en-GB" altLang="en-US" sz="1600" dirty="0"/>
              <a:t>? </a:t>
            </a:r>
            <a:r>
              <a:rPr lang="en-GB" altLang="en-US" sz="1600" dirty="0" smtClean="0"/>
              <a:t>  What </a:t>
            </a:r>
            <a:r>
              <a:rPr lang="en-GB" altLang="en-US" sz="1600" dirty="0"/>
              <a:t>are some of the reasons for this?</a:t>
            </a:r>
          </a:p>
        </p:txBody>
      </p:sp>
      <p:sp>
        <p:nvSpPr>
          <p:cNvPr id="6" name="Text Box 6"/>
          <p:cNvSpPr txBox="1">
            <a:spLocks noChangeArrowheads="1"/>
          </p:cNvSpPr>
          <p:nvPr/>
        </p:nvSpPr>
        <p:spPr bwMode="auto">
          <a:xfrm>
            <a:off x="119440" y="1198493"/>
            <a:ext cx="826898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800" b="0" dirty="0"/>
              <a:t>The table below shows the disciplinary records from previous FIFA World Cup tournaments.</a:t>
            </a:r>
          </a:p>
        </p:txBody>
      </p:sp>
      <p:graphicFrame>
        <p:nvGraphicFramePr>
          <p:cNvPr id="3" name="Table 2"/>
          <p:cNvGraphicFramePr>
            <a:graphicFrameLocks noGrp="1"/>
          </p:cNvGraphicFramePr>
          <p:nvPr>
            <p:extLst>
              <p:ext uri="{D42A27DB-BD31-4B8C-83A1-F6EECF244321}">
                <p14:modId xmlns:p14="http://schemas.microsoft.com/office/powerpoint/2010/main" val="163854234"/>
              </p:ext>
            </p:extLst>
          </p:nvPr>
        </p:nvGraphicFramePr>
        <p:xfrm>
          <a:off x="281854" y="2089330"/>
          <a:ext cx="8178578" cy="2591991"/>
        </p:xfrm>
        <a:graphic>
          <a:graphicData uri="http://schemas.openxmlformats.org/drawingml/2006/table">
            <a:tbl>
              <a:tblPr firstRow="1" bandRow="1">
                <a:tableStyleId>{7DF18680-E054-41AD-8BC1-D1AEF772440D}</a:tableStyleId>
              </a:tblPr>
              <a:tblGrid>
                <a:gridCol w="2683472">
                  <a:extLst>
                    <a:ext uri="{9D8B030D-6E8A-4147-A177-3AD203B41FA5}">
                      <a16:colId xmlns:a16="http://schemas.microsoft.com/office/drawing/2014/main" val="20000"/>
                    </a:ext>
                  </a:extLst>
                </a:gridCol>
                <a:gridCol w="1894706">
                  <a:extLst>
                    <a:ext uri="{9D8B030D-6E8A-4147-A177-3AD203B41FA5}">
                      <a16:colId xmlns:a16="http://schemas.microsoft.com/office/drawing/2014/main" val="20001"/>
                    </a:ext>
                  </a:extLst>
                </a:gridCol>
                <a:gridCol w="1944216">
                  <a:extLst>
                    <a:ext uri="{9D8B030D-6E8A-4147-A177-3AD203B41FA5}">
                      <a16:colId xmlns:a16="http://schemas.microsoft.com/office/drawing/2014/main" val="20002"/>
                    </a:ext>
                  </a:extLst>
                </a:gridCol>
                <a:gridCol w="1656184">
                  <a:extLst>
                    <a:ext uri="{9D8B030D-6E8A-4147-A177-3AD203B41FA5}">
                      <a16:colId xmlns:a16="http://schemas.microsoft.com/office/drawing/2014/main" val="20003"/>
                    </a:ext>
                  </a:extLst>
                </a:gridCol>
              </a:tblGrid>
              <a:tr h="394613">
                <a:tc>
                  <a:txBody>
                    <a:bodyPr/>
                    <a:lstStyle/>
                    <a:p>
                      <a:endParaRPr lang="en-GB" sz="1400" dirty="0"/>
                    </a:p>
                  </a:txBody>
                  <a:tcPr marL="68581" marR="68581" marT="34286" marB="34286"/>
                </a:tc>
                <a:tc>
                  <a:txBody>
                    <a:bodyPr/>
                    <a:lstStyle/>
                    <a:p>
                      <a:pPr algn="ctr"/>
                      <a:r>
                        <a:rPr lang="en-GB" sz="1800" dirty="0"/>
                        <a:t>2006</a:t>
                      </a:r>
                    </a:p>
                  </a:txBody>
                  <a:tcPr marL="68581" marR="68581" marT="34286" marB="34286"/>
                </a:tc>
                <a:tc>
                  <a:txBody>
                    <a:bodyPr/>
                    <a:lstStyle/>
                    <a:p>
                      <a:pPr algn="ctr"/>
                      <a:r>
                        <a:rPr lang="en-GB" sz="1800" dirty="0"/>
                        <a:t>2010</a:t>
                      </a:r>
                    </a:p>
                  </a:txBody>
                  <a:tcPr marL="68581" marR="68581" marT="34286" marB="34286"/>
                </a:tc>
                <a:tc>
                  <a:txBody>
                    <a:bodyPr/>
                    <a:lstStyle/>
                    <a:p>
                      <a:pPr algn="ctr"/>
                      <a:r>
                        <a:rPr lang="en-GB" sz="1800" dirty="0"/>
                        <a:t>2014</a:t>
                      </a:r>
                    </a:p>
                  </a:txBody>
                  <a:tcPr marL="68581" marR="68581" marT="34286" marB="34286"/>
                </a:tc>
                <a:extLst>
                  <a:ext uri="{0D108BD9-81ED-4DB2-BD59-A6C34878D82A}">
                    <a16:rowId xmlns:a16="http://schemas.microsoft.com/office/drawing/2014/main" val="10000"/>
                  </a:ext>
                </a:extLst>
              </a:tr>
              <a:tr h="577375">
                <a:tc>
                  <a:txBody>
                    <a:bodyPr/>
                    <a:lstStyle/>
                    <a:p>
                      <a:r>
                        <a:rPr lang="en-GB" sz="1400" dirty="0">
                          <a:effectLst/>
                        </a:rPr>
                        <a:t>Total number of yellow cards</a:t>
                      </a:r>
                      <a:endParaRPr lang="en-GB" sz="1400" dirty="0"/>
                    </a:p>
                  </a:txBody>
                  <a:tcPr marL="68581" marR="68581" marT="34286" marB="34286"/>
                </a:tc>
                <a:tc>
                  <a:txBody>
                    <a:bodyPr/>
                    <a:lstStyle/>
                    <a:p>
                      <a:pPr algn="ctr"/>
                      <a:r>
                        <a:rPr lang="en-GB" sz="1800" dirty="0"/>
                        <a:t>345</a:t>
                      </a:r>
                    </a:p>
                  </a:txBody>
                  <a:tcPr marL="68581" marR="68581" marT="34286" marB="34286"/>
                </a:tc>
                <a:tc>
                  <a:txBody>
                    <a:bodyPr/>
                    <a:lstStyle/>
                    <a:p>
                      <a:pPr algn="ctr"/>
                      <a:r>
                        <a:rPr lang="en-GB" sz="1800" dirty="0"/>
                        <a:t>261</a:t>
                      </a:r>
                    </a:p>
                  </a:txBody>
                  <a:tcPr marL="68581" marR="68581" marT="34286" marB="34286"/>
                </a:tc>
                <a:tc>
                  <a:txBody>
                    <a:bodyPr/>
                    <a:lstStyle/>
                    <a:p>
                      <a:pPr algn="ctr"/>
                      <a:r>
                        <a:rPr lang="en-GB" sz="1800" dirty="0"/>
                        <a:t>187</a:t>
                      </a:r>
                    </a:p>
                  </a:txBody>
                  <a:tcPr marL="68581" marR="68581" marT="34286" marB="34286"/>
                </a:tc>
                <a:extLst>
                  <a:ext uri="{0D108BD9-81ED-4DB2-BD59-A6C34878D82A}">
                    <a16:rowId xmlns:a16="http://schemas.microsoft.com/office/drawing/2014/main" val="10001"/>
                  </a:ext>
                </a:extLst>
              </a:tr>
              <a:tr h="540001">
                <a:tc>
                  <a:txBody>
                    <a:bodyPr/>
                    <a:lstStyle/>
                    <a:p>
                      <a:r>
                        <a:rPr lang="en-GB" sz="1400" dirty="0">
                          <a:effectLst/>
                        </a:rPr>
                        <a:t>Average yellow cards per match</a:t>
                      </a:r>
                      <a:endParaRPr lang="en-GB" sz="1400" dirty="0"/>
                    </a:p>
                  </a:txBody>
                  <a:tcPr marL="68581" marR="68581" marT="34286" marB="34286"/>
                </a:tc>
                <a:tc>
                  <a:txBody>
                    <a:bodyPr/>
                    <a:lstStyle/>
                    <a:p>
                      <a:pPr algn="ctr"/>
                      <a:r>
                        <a:rPr lang="en-GB" sz="1800" dirty="0"/>
                        <a:t>5.39</a:t>
                      </a:r>
                    </a:p>
                  </a:txBody>
                  <a:tcPr marL="68581" marR="68581" marT="34286" marB="34286"/>
                </a:tc>
                <a:tc>
                  <a:txBody>
                    <a:bodyPr/>
                    <a:lstStyle/>
                    <a:p>
                      <a:pPr algn="ctr"/>
                      <a:r>
                        <a:rPr lang="en-GB" sz="1800" dirty="0"/>
                        <a:t>4.08</a:t>
                      </a:r>
                    </a:p>
                  </a:txBody>
                  <a:tcPr marL="68581" marR="68581" marT="34286" marB="34286"/>
                </a:tc>
                <a:tc>
                  <a:txBody>
                    <a:bodyPr/>
                    <a:lstStyle/>
                    <a:p>
                      <a:pPr algn="ctr"/>
                      <a:r>
                        <a:rPr lang="en-GB" sz="1800" dirty="0"/>
                        <a:t>2.92</a:t>
                      </a:r>
                    </a:p>
                  </a:txBody>
                  <a:tcPr marL="68581" marR="68581" marT="34286" marB="34286"/>
                </a:tc>
                <a:extLst>
                  <a:ext uri="{0D108BD9-81ED-4DB2-BD59-A6C34878D82A}">
                    <a16:rowId xmlns:a16="http://schemas.microsoft.com/office/drawing/2014/main" val="10002"/>
                  </a:ext>
                </a:extLst>
              </a:tr>
              <a:tr h="540001">
                <a:tc>
                  <a:txBody>
                    <a:bodyPr/>
                    <a:lstStyle/>
                    <a:p>
                      <a:r>
                        <a:rPr lang="en-GB" sz="1400" dirty="0">
                          <a:effectLst/>
                        </a:rPr>
                        <a:t>Total number of red cards</a:t>
                      </a:r>
                      <a:endParaRPr lang="en-GB" sz="1400" dirty="0"/>
                    </a:p>
                  </a:txBody>
                  <a:tcPr marL="68581" marR="68581" marT="34286" marB="34286"/>
                </a:tc>
                <a:tc>
                  <a:txBody>
                    <a:bodyPr/>
                    <a:lstStyle/>
                    <a:p>
                      <a:pPr algn="ctr"/>
                      <a:r>
                        <a:rPr lang="en-GB" sz="1800" dirty="0"/>
                        <a:t>28</a:t>
                      </a:r>
                    </a:p>
                  </a:txBody>
                  <a:tcPr marL="68581" marR="68581" marT="34286" marB="34286"/>
                </a:tc>
                <a:tc>
                  <a:txBody>
                    <a:bodyPr/>
                    <a:lstStyle/>
                    <a:p>
                      <a:pPr algn="ctr"/>
                      <a:r>
                        <a:rPr lang="en-GB" sz="1800" dirty="0"/>
                        <a:t>17</a:t>
                      </a:r>
                    </a:p>
                  </a:txBody>
                  <a:tcPr marL="68581" marR="68581" marT="34286" marB="34286"/>
                </a:tc>
                <a:tc>
                  <a:txBody>
                    <a:bodyPr/>
                    <a:lstStyle/>
                    <a:p>
                      <a:pPr algn="ctr"/>
                      <a:r>
                        <a:rPr lang="en-GB" sz="1800" dirty="0"/>
                        <a:t>10</a:t>
                      </a:r>
                    </a:p>
                  </a:txBody>
                  <a:tcPr marL="68581" marR="68581" marT="34286" marB="34286"/>
                </a:tc>
                <a:extLst>
                  <a:ext uri="{0D108BD9-81ED-4DB2-BD59-A6C34878D82A}">
                    <a16:rowId xmlns:a16="http://schemas.microsoft.com/office/drawing/2014/main" val="10003"/>
                  </a:ext>
                </a:extLst>
              </a:tr>
              <a:tr h="540001">
                <a:tc>
                  <a:txBody>
                    <a:bodyPr/>
                    <a:lstStyle/>
                    <a:p>
                      <a:r>
                        <a:rPr lang="en-GB" sz="1400" dirty="0">
                          <a:effectLst/>
                        </a:rPr>
                        <a:t>Average red cards per match</a:t>
                      </a:r>
                      <a:endParaRPr lang="en-GB" sz="1400" dirty="0"/>
                    </a:p>
                  </a:txBody>
                  <a:tcPr marL="68581" marR="68581" marT="34286" marB="34286"/>
                </a:tc>
                <a:tc>
                  <a:txBody>
                    <a:bodyPr/>
                    <a:lstStyle/>
                    <a:p>
                      <a:pPr algn="ctr"/>
                      <a:r>
                        <a:rPr lang="en-GB" sz="1800" dirty="0"/>
                        <a:t>0.44</a:t>
                      </a:r>
                    </a:p>
                  </a:txBody>
                  <a:tcPr marL="68581" marR="68581" marT="34286" marB="34286"/>
                </a:tc>
                <a:tc>
                  <a:txBody>
                    <a:bodyPr/>
                    <a:lstStyle/>
                    <a:p>
                      <a:pPr algn="ctr"/>
                      <a:r>
                        <a:rPr lang="en-GB" sz="1800" dirty="0"/>
                        <a:t>0.27</a:t>
                      </a:r>
                    </a:p>
                  </a:txBody>
                  <a:tcPr marL="68581" marR="68581" marT="34286" marB="34286"/>
                </a:tc>
                <a:tc>
                  <a:txBody>
                    <a:bodyPr/>
                    <a:lstStyle/>
                    <a:p>
                      <a:pPr algn="ctr"/>
                      <a:r>
                        <a:rPr lang="en-GB" sz="1800" dirty="0"/>
                        <a:t>0.16</a:t>
                      </a:r>
                    </a:p>
                  </a:txBody>
                  <a:tcPr marL="68581" marR="68581" marT="34286" marB="34286"/>
                </a:tc>
                <a:extLst>
                  <a:ext uri="{0D108BD9-81ED-4DB2-BD59-A6C34878D82A}">
                    <a16:rowId xmlns:a16="http://schemas.microsoft.com/office/drawing/2014/main" val="10004"/>
                  </a:ext>
                </a:extLst>
              </a:tr>
            </a:tbl>
          </a:graphicData>
        </a:graphic>
      </p:graphicFrame>
      <p:sp>
        <p:nvSpPr>
          <p:cNvPr id="7" name="Title 1">
            <a:extLst>
              <a:ext uri="{FF2B5EF4-FFF2-40B4-BE49-F238E27FC236}">
                <a16:creationId xmlns:a16="http://schemas.microsoft.com/office/drawing/2014/main" id="{AB5733E3-4354-4F32-859F-5EE4CB1DDB45}"/>
              </a:ext>
            </a:extLst>
          </p:cNvPr>
          <p:cNvSpPr txBox="1">
            <a:spLocks/>
          </p:cNvSpPr>
          <p:nvPr/>
        </p:nvSpPr>
        <p:spPr>
          <a:xfrm>
            <a:off x="108001" y="0"/>
            <a:ext cx="6552232" cy="936072"/>
          </a:xfrm>
          <a:prstGeom prst="rect">
            <a:avLst/>
          </a:prstGeom>
        </p:spPr>
        <p:txBody>
          <a:bodyPr vert="horz" lIns="91440" tIns="45720" rIns="91440" bIns="45720" rtlCol="0" anchor="ctr">
            <a:noAutofit/>
          </a:bodyPr>
          <a:lstStyle>
            <a:defPPr>
              <a:defRPr lang="en-US"/>
            </a:defPPr>
            <a:lvl1pPr>
              <a:spcBef>
                <a:spcPct val="5000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Data, analysis and evaluation</a:t>
            </a:r>
            <a:endParaRPr lang="en-US" altLang="en-GB" dirty="0"/>
          </a:p>
        </p:txBody>
      </p:sp>
    </p:spTree>
    <p:extLst>
      <p:ext uri="{BB962C8B-B14F-4D97-AF65-F5344CB8AC3E}">
        <p14:creationId xmlns:p14="http://schemas.microsoft.com/office/powerpoint/2010/main" val="18066743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fade">
                                      <p:cBhvr>
                                        <p:cTn id="7" dur="500"/>
                                        <p:tgtEl>
                                          <p:spTgt spid="47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286250800"/>
              </p:ext>
            </p:extLst>
          </p:nvPr>
        </p:nvGraphicFramePr>
        <p:xfrm>
          <a:off x="971600" y="1268760"/>
          <a:ext cx="7488832" cy="4320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9155" name="Rectangle 5"/>
          <p:cNvSpPr>
            <a:spLocks noChangeArrowheads="1"/>
          </p:cNvSpPr>
          <p:nvPr/>
        </p:nvSpPr>
        <p:spPr bwMode="auto">
          <a:xfrm>
            <a:off x="768927" y="620688"/>
            <a:ext cx="38030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Apply it!</a:t>
            </a:r>
            <a:endParaRPr lang="en-US" altLang="en-GB" dirty="0">
              <a:solidFill>
                <a:srgbClr val="0000FF"/>
              </a:solidFill>
            </a:endParaRPr>
          </a:p>
        </p:txBody>
      </p:sp>
    </p:spTree>
    <p:extLst>
      <p:ext uri="{BB962C8B-B14F-4D97-AF65-F5344CB8AC3E}">
        <p14:creationId xmlns:p14="http://schemas.microsoft.com/office/powerpoint/2010/main" val="31751502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n">
            <a:extLst>
              <a:ext uri="{FF2B5EF4-FFF2-40B4-BE49-F238E27FC236}">
                <a16:creationId xmlns:a16="http://schemas.microsoft.com/office/drawing/2014/main" id="{07113B00-4CE0-4F0D-8FC0-E23C24670397}"/>
              </a:ext>
            </a:extLst>
          </p:cNvPr>
          <p:cNvSpPr>
            <a:spLocks noChangeArrowheads="1"/>
          </p:cNvSpPr>
          <p:nvPr/>
        </p:nvSpPr>
        <p:spPr bwMode="auto">
          <a:xfrm>
            <a:off x="431540" y="3501008"/>
            <a:ext cx="8280920" cy="2232248"/>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 </a:t>
            </a:r>
            <a:r>
              <a:rPr lang="en-GB" sz="600" dirty="0">
                <a:effectLst/>
                <a:latin typeface="Arial"/>
                <a:ea typeface="Calibri"/>
                <a:cs typeface="Times New Roman"/>
              </a:rPr>
              <a:t>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marR="71755" fontAlgn="ctr">
              <a:lnSpc>
                <a:spcPct val="120000"/>
              </a:lnSpc>
              <a:spcAft>
                <a:spcPts val="0"/>
              </a:spcAft>
            </a:pPr>
            <a:r>
              <a:rPr lang="en-GB" sz="600" dirty="0">
                <a:solidFill>
                  <a:srgbClr val="000000"/>
                </a:solidFill>
                <a:effectLst/>
                <a:latin typeface="Arial"/>
                <a:ea typeface="Calibri"/>
                <a:cs typeface="Times New Roman"/>
              </a:rPr>
              <a:t>Please 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5" name="Table 4">
            <a:extLst>
              <a:ext uri="{FF2B5EF4-FFF2-40B4-BE49-F238E27FC236}">
                <a16:creationId xmlns:a16="http://schemas.microsoft.com/office/drawing/2014/main" id="{7FFC7354-A758-4D87-BCC5-526BCFA0079D}"/>
              </a:ext>
            </a:extLst>
          </p:cNvPr>
          <p:cNvGraphicFramePr>
            <a:graphicFrameLocks noGrp="1"/>
          </p:cNvGraphicFramePr>
          <p:nvPr>
            <p:extLst>
              <p:ext uri="{D42A27DB-BD31-4B8C-83A1-F6EECF244321}">
                <p14:modId xmlns:p14="http://schemas.microsoft.com/office/powerpoint/2010/main" val="642610965"/>
              </p:ext>
            </p:extLst>
          </p:nvPr>
        </p:nvGraphicFramePr>
        <p:xfrm>
          <a:off x="899592" y="4858113"/>
          <a:ext cx="7272808" cy="659120"/>
        </p:xfrm>
        <a:graphic>
          <a:graphicData uri="http://schemas.openxmlformats.org/drawingml/2006/table">
            <a:tbl>
              <a:tblPr>
                <a:tableStyleId>{5C22544A-7EE6-4342-B048-85BDC9FD1C3A}</a:tableStyleId>
              </a:tblPr>
              <a:tblGrid>
                <a:gridCol w="3452017">
                  <a:extLst>
                    <a:ext uri="{9D8B030D-6E8A-4147-A177-3AD203B41FA5}">
                      <a16:colId xmlns:a16="http://schemas.microsoft.com/office/drawing/2014/main" val="4206808019"/>
                    </a:ext>
                  </a:extLst>
                </a:gridCol>
                <a:gridCol w="3820791">
                  <a:extLst>
                    <a:ext uri="{9D8B030D-6E8A-4147-A177-3AD203B41FA5}">
                      <a16:colId xmlns:a16="http://schemas.microsoft.com/office/drawing/2014/main" val="2631267483"/>
                    </a:ext>
                  </a:extLst>
                </a:gridCol>
              </a:tblGrid>
              <a:tr h="659120">
                <a:tc>
                  <a:txBody>
                    <a:bodyPr/>
                    <a:lstStyle/>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4 &gt; </a:t>
                      </a:r>
                      <a:r>
                        <a:rPr lang="en-US" sz="600" dirty="0" err="1">
                          <a:solidFill>
                            <a:schemeClr val="tx1"/>
                          </a:solidFill>
                          <a:effectLst/>
                          <a:latin typeface="Arial" panose="020B0604020202020204" pitchFamily="34" charset="0"/>
                          <a:ea typeface="Calibri"/>
                          <a:cs typeface="Arial" panose="020B0604020202020204" pitchFamily="34" charset="0"/>
                        </a:rPr>
                        <a:t>Hockey_players</a:t>
                      </a:r>
                      <a:r>
                        <a:rPr lang="en-US"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err="1">
                          <a:solidFill>
                            <a:schemeClr val="tx1"/>
                          </a:solidFill>
                          <a:effectLst/>
                          <a:latin typeface="Arial" panose="020B0604020202020204" pitchFamily="34" charset="0"/>
                          <a:ea typeface="Calibri"/>
                          <a:cs typeface="Arial" panose="020B0604020202020204" pitchFamily="34" charset="0"/>
                        </a:rPr>
                        <a:t>Corepics</a:t>
                      </a:r>
                      <a:r>
                        <a:rPr lang="en-GB" sz="600" dirty="0">
                          <a:solidFill>
                            <a:schemeClr val="tx1"/>
                          </a:solidFill>
                          <a:effectLst/>
                          <a:latin typeface="Arial" panose="020B0604020202020204" pitchFamily="34" charset="0"/>
                          <a:ea typeface="Calibri"/>
                          <a:cs typeface="Arial" panose="020B0604020202020204" pitchFamily="34" charset="0"/>
                        </a:rPr>
                        <a:t> VOF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6 &gt; Football / AGIF </a:t>
                      </a:r>
                      <a:r>
                        <a:rPr lang="en-GB" sz="600" dirty="0">
                          <a:solidFill>
                            <a:schemeClr val="tx1"/>
                          </a:solidFill>
                          <a:latin typeface="Arial" panose="020B0604020202020204" pitchFamily="34" charset="0"/>
                          <a:ea typeface="Calibri"/>
                          <a:cs typeface="Arial" panose="020B0604020202020204" pitchFamily="34" charset="0"/>
                        </a:rPr>
                        <a:t>/ Shutterstock.com </a:t>
                      </a:r>
                      <a:r>
                        <a:rPr lang="pl-PL" sz="600" dirty="0">
                          <a:solidFill>
                            <a:schemeClr val="tx1"/>
                          </a:solidFill>
                          <a:latin typeface="Arial" panose="020B0604020202020204" pitchFamily="34" charset="0"/>
                          <a:ea typeface="Calibri"/>
                          <a:cs typeface="Arial" panose="020B0604020202020204" pitchFamily="34" charset="0"/>
                        </a:rPr>
                        <a:t>/ ED</a:t>
                      </a:r>
                      <a:endParaRPr lang="en-GB" sz="600" dirty="0">
                        <a:solidFill>
                          <a:schemeClr val="tx1"/>
                        </a:solidFill>
                        <a:latin typeface="Arial" panose="020B0604020202020204" pitchFamily="34" charset="0"/>
                        <a:ea typeface="Calibri"/>
                        <a:cs typeface="Arial" panose="020B0604020202020204" pitchFamily="34" charset="0"/>
                      </a:endParaRP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6 &gt; </a:t>
                      </a:r>
                      <a:r>
                        <a:rPr lang="en-US" sz="600" dirty="0">
                          <a:solidFill>
                            <a:schemeClr val="tx1"/>
                          </a:solidFill>
                          <a:latin typeface="Arial" panose="020B0604020202020204" pitchFamily="34" charset="0"/>
                          <a:ea typeface="Calibri"/>
                          <a:cs typeface="Arial" panose="020B0604020202020204" pitchFamily="34" charset="0"/>
                        </a:rPr>
                        <a:t>Tennis</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Bakhur</a:t>
                      </a:r>
                      <a:r>
                        <a:rPr lang="en-GB" sz="600" dirty="0">
                          <a:solidFill>
                            <a:schemeClr val="tx1"/>
                          </a:solidFill>
                          <a:latin typeface="Arial" panose="020B0604020202020204" pitchFamily="34" charset="0"/>
                          <a:ea typeface="Calibri"/>
                          <a:cs typeface="Arial" panose="020B0604020202020204" pitchFamily="34" charset="0"/>
                        </a:rPr>
                        <a:t> Nick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12 &gt; </a:t>
                      </a:r>
                      <a:r>
                        <a:rPr lang="en-GB" sz="600" dirty="0">
                          <a:solidFill>
                            <a:schemeClr val="tx1"/>
                          </a:solidFill>
                          <a:latin typeface="Arial" panose="020B0604020202020204" pitchFamily="34" charset="0"/>
                          <a:ea typeface="Calibri"/>
                          <a:cs typeface="Arial" panose="020B0604020202020204" pitchFamily="34" charset="0"/>
                        </a:rPr>
                        <a:t>Syringes / Diego </a:t>
                      </a:r>
                      <a:r>
                        <a:rPr lang="en-GB" sz="600" dirty="0" err="1">
                          <a:solidFill>
                            <a:schemeClr val="tx1"/>
                          </a:solidFill>
                          <a:latin typeface="Arial" panose="020B0604020202020204" pitchFamily="34" charset="0"/>
                          <a:ea typeface="Calibri"/>
                          <a:cs typeface="Arial" panose="020B0604020202020204" pitchFamily="34" charset="0"/>
                        </a:rPr>
                        <a:t>Cervo</a:t>
                      </a:r>
                      <a:r>
                        <a:rPr lang="en-GB" sz="600" dirty="0">
                          <a:solidFill>
                            <a:schemeClr val="tx1"/>
                          </a:solidFill>
                          <a:latin typeface="Arial" panose="020B0604020202020204" pitchFamily="34" charset="0"/>
                          <a:ea typeface="Calibri"/>
                          <a:cs typeface="Arial" panose="020B0604020202020204" pitchFamily="34" charset="0"/>
                        </a:rPr>
                        <a:t> / Shutterstock.com</a:t>
                      </a:r>
                      <a:r>
                        <a:rPr lang="pl-PL" sz="600" dirty="0">
                          <a:solidFill>
                            <a:schemeClr val="tx1"/>
                          </a:solidFill>
                          <a:latin typeface="Arial" panose="020B0604020202020204" pitchFamily="34" charset="0"/>
                          <a:ea typeface="Calibri"/>
                          <a:cs typeface="Arial" panose="020B0604020202020204" pitchFamily="34" charset="0"/>
                        </a:rPr>
                        <a:t> </a:t>
                      </a:r>
                      <a:endParaRPr lang="en-GB" sz="600" dirty="0">
                        <a:solidFill>
                          <a:schemeClr val="tx1"/>
                        </a:solidFill>
                        <a:latin typeface="Arial" panose="020B0604020202020204" pitchFamily="34" charset="0"/>
                        <a:ea typeface="Calibri"/>
                        <a:cs typeface="Arial" panose="020B0604020202020204" pitchFamily="34" charset="0"/>
                      </a:endParaRP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14 &gt; </a:t>
                      </a:r>
                      <a:r>
                        <a:rPr lang="en-US" sz="600" dirty="0" err="1">
                          <a:solidFill>
                            <a:schemeClr val="tx1"/>
                          </a:solidFill>
                          <a:latin typeface="Arial" panose="020B0604020202020204" pitchFamily="34" charset="0"/>
                          <a:ea typeface="Calibri"/>
                          <a:cs typeface="Arial" panose="020B0604020202020204" pitchFamily="34" charset="0"/>
                        </a:rPr>
                        <a:t>Tennis_nerd</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rangizzz</a:t>
                      </a:r>
                      <a:r>
                        <a:rPr lang="en-GB" sz="600" dirty="0">
                          <a:solidFill>
                            <a:schemeClr val="tx1"/>
                          </a:solidFill>
                          <a:latin typeface="Arial" panose="020B0604020202020204" pitchFamily="34" charset="0"/>
                          <a:ea typeface="Calibri"/>
                          <a:cs typeface="Arial" panose="020B0604020202020204" pitchFamily="34" charset="0"/>
                        </a:rPr>
                        <a:t> / Shutterstock.com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15 &gt; </a:t>
                      </a:r>
                      <a:r>
                        <a:rPr lang="en-GB" sz="600" dirty="0">
                          <a:solidFill>
                            <a:schemeClr val="tx1"/>
                          </a:solidFill>
                          <a:latin typeface="Arial" panose="020B0604020202020204" pitchFamily="34" charset="0"/>
                          <a:ea typeface="Calibri"/>
                          <a:cs typeface="Arial" panose="020B0604020202020204" pitchFamily="34" charset="0"/>
                        </a:rPr>
                        <a:t>Shooter / </a:t>
                      </a:r>
                      <a:r>
                        <a:rPr lang="en-GB" sz="600" dirty="0" err="1">
                          <a:solidFill>
                            <a:schemeClr val="tx1"/>
                          </a:solidFill>
                          <a:latin typeface="Arial" panose="020B0604020202020204" pitchFamily="34" charset="0"/>
                          <a:ea typeface="Calibri"/>
                          <a:cs typeface="Arial" panose="020B0604020202020204" pitchFamily="34" charset="0"/>
                        </a:rPr>
                        <a:t>Julia_Sadykova</a:t>
                      </a:r>
                      <a:r>
                        <a:rPr lang="en-GB" sz="600" dirty="0">
                          <a:solidFill>
                            <a:schemeClr val="tx1"/>
                          </a:solidFill>
                          <a:latin typeface="Arial" panose="020B0604020202020204" pitchFamily="34" charset="0"/>
                          <a:ea typeface="Calibri"/>
                          <a:cs typeface="Arial" panose="020B0604020202020204" pitchFamily="34" charset="0"/>
                        </a:rPr>
                        <a:t>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16 &gt; </a:t>
                      </a:r>
                      <a:r>
                        <a:rPr lang="en-GB" sz="600" dirty="0">
                          <a:solidFill>
                            <a:schemeClr val="tx1"/>
                          </a:solidFill>
                          <a:latin typeface="Arial" panose="020B0604020202020204" pitchFamily="34" charset="0"/>
                          <a:ea typeface="Calibri"/>
                          <a:cs typeface="Arial" panose="020B0604020202020204" pitchFamily="34" charset="0"/>
                        </a:rPr>
                        <a:t>Boxers / </a:t>
                      </a:r>
                      <a:r>
                        <a:rPr lang="en-GB" sz="600" dirty="0" err="1">
                          <a:solidFill>
                            <a:schemeClr val="tx1"/>
                          </a:solidFill>
                          <a:latin typeface="Arial" panose="020B0604020202020204" pitchFamily="34" charset="0"/>
                          <a:ea typeface="Calibri"/>
                          <a:cs typeface="Arial" panose="020B0604020202020204" pitchFamily="34" charset="0"/>
                        </a:rPr>
                        <a:t>Oleksii</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Sidorov</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18 &gt; </a:t>
                      </a:r>
                      <a:r>
                        <a:rPr lang="en-GB" sz="600" dirty="0">
                          <a:solidFill>
                            <a:schemeClr val="tx1"/>
                          </a:solidFill>
                          <a:latin typeface="Arial" panose="020B0604020202020204" pitchFamily="34" charset="0"/>
                          <a:ea typeface="Calibri"/>
                          <a:cs typeface="Arial" panose="020B0604020202020204" pitchFamily="34" charset="0"/>
                        </a:rPr>
                        <a:t>Cyclists / Ahmed </a:t>
                      </a:r>
                      <a:r>
                        <a:rPr lang="en-GB" sz="600" dirty="0" err="1">
                          <a:solidFill>
                            <a:schemeClr val="tx1"/>
                          </a:solidFill>
                          <a:latin typeface="Arial" panose="020B0604020202020204" pitchFamily="34" charset="0"/>
                          <a:ea typeface="Calibri"/>
                          <a:cs typeface="Arial" panose="020B0604020202020204" pitchFamily="34" charset="0"/>
                        </a:rPr>
                        <a:t>Akl</a:t>
                      </a:r>
                      <a:r>
                        <a:rPr lang="en-GB" sz="600" dirty="0">
                          <a:solidFill>
                            <a:schemeClr val="tx1"/>
                          </a:solidFill>
                          <a:latin typeface="Arial" panose="020B0604020202020204" pitchFamily="34" charset="0"/>
                          <a:ea typeface="Calibri"/>
                          <a:cs typeface="Arial" panose="020B0604020202020204" pitchFamily="34" charset="0"/>
                        </a:rPr>
                        <a:t>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21 &gt; </a:t>
                      </a:r>
                      <a:r>
                        <a:rPr lang="en-US" sz="600" dirty="0">
                          <a:solidFill>
                            <a:schemeClr val="tx1"/>
                          </a:solidFill>
                          <a:latin typeface="Arial" panose="020B0604020202020204" pitchFamily="34" charset="0"/>
                          <a:ea typeface="Calibri"/>
                          <a:cs typeface="Arial" panose="020B0604020202020204" pitchFamily="34" charset="0"/>
                        </a:rPr>
                        <a:t>Football</a:t>
                      </a:r>
                      <a:r>
                        <a:rPr lang="en-GB" sz="600" dirty="0">
                          <a:solidFill>
                            <a:schemeClr val="tx1"/>
                          </a:solidFill>
                          <a:latin typeface="Arial" panose="020B0604020202020204" pitchFamily="34" charset="0"/>
                          <a:ea typeface="Calibri"/>
                          <a:cs typeface="Arial" panose="020B0604020202020204" pitchFamily="34" charset="0"/>
                        </a:rPr>
                        <a:t> / Neil </a:t>
                      </a:r>
                      <a:r>
                        <a:rPr lang="en-GB" sz="600" dirty="0" err="1">
                          <a:solidFill>
                            <a:schemeClr val="tx1"/>
                          </a:solidFill>
                          <a:latin typeface="Arial" panose="020B0604020202020204" pitchFamily="34" charset="0"/>
                          <a:ea typeface="Calibri"/>
                          <a:cs typeface="Arial" panose="020B0604020202020204" pitchFamily="34" charset="0"/>
                        </a:rPr>
                        <a:t>Balderson</a:t>
                      </a:r>
                      <a:r>
                        <a:rPr lang="en-GB" sz="600" dirty="0">
                          <a:solidFill>
                            <a:schemeClr val="tx1"/>
                          </a:solidFill>
                          <a:latin typeface="Arial" panose="020B0604020202020204" pitchFamily="34" charset="0"/>
                          <a:ea typeface="Calibri"/>
                          <a:cs typeface="Arial" panose="020B0604020202020204" pitchFamily="34" charset="0"/>
                        </a:rPr>
                        <a:t>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22596375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2.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3.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4.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78363D27-0599-4C5A-893E-C242ABACB133}"/>
</file>

<file path=customXml/itemProps2.xml><?xml version="1.0" encoding="utf-8"?>
<ds:datastoreItem xmlns:ds="http://schemas.openxmlformats.org/officeDocument/2006/customXml" ds:itemID="{B47BAD21-FEE9-452A-BC1C-91BB03019A15}"/>
</file>

<file path=customXml/itemProps3.xml><?xml version="1.0" encoding="utf-8"?>
<ds:datastoreItem xmlns:ds="http://schemas.openxmlformats.org/officeDocument/2006/customXml" ds:itemID="{76701C66-5790-444A-B5D1-FC8BEF962272}"/>
</file>

<file path=docProps/app.xml><?xml version="1.0" encoding="utf-8"?>
<Properties xmlns="http://schemas.openxmlformats.org/officeDocument/2006/extended-properties" xmlns:vt="http://schemas.openxmlformats.org/officeDocument/2006/docPropsVTypes">
  <TotalTime>1129</TotalTime>
  <Words>2616</Words>
  <Application>Microsoft Office PowerPoint</Application>
  <PresentationFormat>On-screen Show (4:3)</PresentationFormat>
  <Paragraphs>398</Paragraphs>
  <Slides>26</Slides>
  <Notes>16</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26</vt:i4>
      </vt:variant>
    </vt:vector>
  </HeadingPairs>
  <TitlesOfParts>
    <vt:vector size="31" baseType="lpstr">
      <vt:lpstr>Arial</vt:lpstr>
      <vt:lpstr>Calibri</vt:lpstr>
      <vt:lpstr>Times New Roman</vt: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Cambridge Assessment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Ethical and sociocultural issues in physical activity and sport</dc:title>
  <dc:creator>OCR</dc:creator>
  <cp:keywords>GCSE; PE; Topic Presnetation; Physical activity and sport</cp:keywords>
  <cp:lastModifiedBy>J. Levick</cp:lastModifiedBy>
  <cp:revision>116</cp:revision>
  <dcterms:created xsi:type="dcterms:W3CDTF">2018-10-01T14:21:10Z</dcterms:created>
  <dcterms:modified xsi:type="dcterms:W3CDTF">2019-03-25T14:09:07Z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